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92"/>
  </p:notesMasterIdLst>
  <p:handoutMasterIdLst>
    <p:handoutMasterId r:id="rId93"/>
  </p:handoutMasterIdLst>
  <p:sldIdLst>
    <p:sldId id="410" r:id="rId2"/>
    <p:sldId id="411" r:id="rId3"/>
    <p:sldId id="412" r:id="rId4"/>
    <p:sldId id="458" r:id="rId5"/>
    <p:sldId id="459" r:id="rId6"/>
    <p:sldId id="429" r:id="rId7"/>
    <p:sldId id="460" r:id="rId8"/>
    <p:sldId id="797" r:id="rId9"/>
    <p:sldId id="461" r:id="rId10"/>
    <p:sldId id="463" r:id="rId11"/>
    <p:sldId id="464" r:id="rId12"/>
    <p:sldId id="798" r:id="rId13"/>
    <p:sldId id="467" r:id="rId14"/>
    <p:sldId id="469" r:id="rId15"/>
    <p:sldId id="473" r:id="rId16"/>
    <p:sldId id="474" r:id="rId17"/>
    <p:sldId id="478" r:id="rId18"/>
    <p:sldId id="476" r:id="rId19"/>
    <p:sldId id="480" r:id="rId20"/>
    <p:sldId id="482" r:id="rId21"/>
    <p:sldId id="483" r:id="rId22"/>
    <p:sldId id="484" r:id="rId23"/>
    <p:sldId id="795" r:id="rId24"/>
    <p:sldId id="793" r:id="rId25"/>
    <p:sldId id="510" r:id="rId26"/>
    <p:sldId id="465" r:id="rId27"/>
    <p:sldId id="499" r:id="rId28"/>
    <p:sldId id="500" r:id="rId29"/>
    <p:sldId id="515" r:id="rId30"/>
    <p:sldId id="524" r:id="rId31"/>
    <p:sldId id="525" r:id="rId32"/>
    <p:sldId id="526" r:id="rId33"/>
    <p:sldId id="527" r:id="rId34"/>
    <p:sldId id="528" r:id="rId35"/>
    <p:sldId id="529" r:id="rId36"/>
    <p:sldId id="531" r:id="rId37"/>
    <p:sldId id="594" r:id="rId38"/>
    <p:sldId id="493" r:id="rId39"/>
    <p:sldId id="494" r:id="rId40"/>
    <p:sldId id="545" r:id="rId41"/>
    <p:sldId id="595" r:id="rId42"/>
    <p:sldId id="550" r:id="rId43"/>
    <p:sldId id="551" r:id="rId44"/>
    <p:sldId id="796" r:id="rId45"/>
    <p:sldId id="552" r:id="rId46"/>
    <p:sldId id="553" r:id="rId47"/>
    <p:sldId id="570" r:id="rId48"/>
    <p:sldId id="572" r:id="rId49"/>
    <p:sldId id="575" r:id="rId50"/>
    <p:sldId id="585" r:id="rId51"/>
    <p:sldId id="573" r:id="rId52"/>
    <p:sldId id="620" r:id="rId53"/>
    <p:sldId id="587" r:id="rId54"/>
    <p:sldId id="586" r:id="rId55"/>
    <p:sldId id="589" r:id="rId56"/>
    <p:sldId id="590" r:id="rId57"/>
    <p:sldId id="591" r:id="rId58"/>
    <p:sldId id="592" r:id="rId59"/>
    <p:sldId id="554" r:id="rId60"/>
    <p:sldId id="555" r:id="rId61"/>
    <p:sldId id="556" r:id="rId62"/>
    <p:sldId id="561" r:id="rId63"/>
    <p:sldId id="564" r:id="rId64"/>
    <p:sldId id="565" r:id="rId65"/>
    <p:sldId id="566" r:id="rId66"/>
    <p:sldId id="568" r:id="rId67"/>
    <p:sldId id="610" r:id="rId68"/>
    <p:sldId id="611" r:id="rId69"/>
    <p:sldId id="612" r:id="rId70"/>
    <p:sldId id="790" r:id="rId71"/>
    <p:sldId id="613" r:id="rId72"/>
    <p:sldId id="600" r:id="rId73"/>
    <p:sldId id="614" r:id="rId74"/>
    <p:sldId id="615" r:id="rId75"/>
    <p:sldId id="616" r:id="rId76"/>
    <p:sldId id="800" r:id="rId77"/>
    <p:sldId id="799" r:id="rId78"/>
    <p:sldId id="445" r:id="rId79"/>
    <p:sldId id="446" r:id="rId80"/>
    <p:sldId id="602" r:id="rId81"/>
    <p:sldId id="603" r:id="rId82"/>
    <p:sldId id="605" r:id="rId83"/>
    <p:sldId id="606" r:id="rId84"/>
    <p:sldId id="607" r:id="rId85"/>
    <p:sldId id="608" r:id="rId86"/>
    <p:sldId id="609" r:id="rId87"/>
    <p:sldId id="409" r:id="rId88"/>
    <p:sldId id="396" r:id="rId89"/>
    <p:sldId id="398" r:id="rId90"/>
    <p:sldId id="676" r:id="rId9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69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39"/>
    <p:restoredTop sz="94626"/>
  </p:normalViewPr>
  <p:slideViewPr>
    <p:cSldViewPr>
      <p:cViewPr varScale="1">
        <p:scale>
          <a:sx n="85" d="100"/>
          <a:sy n="85" d="100"/>
        </p:scale>
        <p:origin x="1121" y="7"/>
      </p:cViewPr>
      <p:guideLst>
        <p:guide orient="horz" pos="2160"/>
        <p:guide pos="269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6" d="100"/>
        <a:sy n="7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010DDA-241C-6929-3EC3-E92D8D8810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E6DAA9-B327-0533-0348-8F195D49DB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506AF7B-D547-4F0A-8ED6-CEE168453B4C}" type="datetimeFigureOut">
              <a:rPr lang="en-US" altLang="x-none"/>
              <a:pPr>
                <a:defRPr/>
              </a:pPr>
              <a:t>6/12/2024</a:t>
            </a:fld>
            <a:endParaRPr lang="en-US" alt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9576E3-61F5-E2E7-C9D1-4A5D2C64F48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40B2FE-26F9-1752-582D-4F723F8025C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800B170-ABEF-4A3B-B522-B20A2F06A40F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FF04F988-E5F3-DCA7-307E-3DF3066F390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E4BB24F0-83CC-04A1-85C4-DB083A39E44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508" name="Rectangle 4">
            <a:extLst>
              <a:ext uri="{FF2B5EF4-FFF2-40B4-BE49-F238E27FC236}">
                <a16:creationId xmlns:a16="http://schemas.microsoft.com/office/drawing/2014/main" id="{9FFD0F09-F995-AFA1-5765-4FA03235D480}"/>
              </a:ext>
            </a:extLst>
          </p:cNvPr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5" name="Rectangle 5">
            <a:extLst>
              <a:ext uri="{FF2B5EF4-FFF2-40B4-BE49-F238E27FC236}">
                <a16:creationId xmlns:a16="http://schemas.microsoft.com/office/drawing/2014/main" id="{5FAC58D8-F2A5-CE33-C982-F3AC21957C1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486" name="Rectangle 6">
            <a:extLst>
              <a:ext uri="{FF2B5EF4-FFF2-40B4-BE49-F238E27FC236}">
                <a16:creationId xmlns:a16="http://schemas.microsoft.com/office/drawing/2014/main" id="{7572021E-3267-85CF-1C3F-355906461C0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7" name="Rectangle 7">
            <a:extLst>
              <a:ext uri="{FF2B5EF4-FFF2-40B4-BE49-F238E27FC236}">
                <a16:creationId xmlns:a16="http://schemas.microsoft.com/office/drawing/2014/main" id="{F9E1DEF6-4982-FEA7-C3CE-FE12E6BE2D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8D1078D6-222B-40AE-A70F-CC421D693031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E0F2622A-649E-1A14-C0A1-A3479B597C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321F8316-F781-3871-CA68-66B8686CA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9D25EEC1-D5D8-FE16-9ED7-895A7024E9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F707243-CF60-46B0-8793-87E00B69550E}" type="slidenum">
              <a:rPr lang="en-US" altLang="en-US" sz="1200" b="0" smtClean="0"/>
              <a:pPr/>
              <a:t>1</a:t>
            </a:fld>
            <a:endParaRPr lang="en-US" altLang="en-US" sz="1200" b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Slide Image Placeholder 1">
            <a:extLst>
              <a:ext uri="{FF2B5EF4-FFF2-40B4-BE49-F238E27FC236}">
                <a16:creationId xmlns:a16="http://schemas.microsoft.com/office/drawing/2014/main" id="{CE2FE60F-33B0-A2E3-6CA7-12CC263B0D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4" name="Notes Placeholder 2">
            <a:extLst>
              <a:ext uri="{FF2B5EF4-FFF2-40B4-BE49-F238E27FC236}">
                <a16:creationId xmlns:a16="http://schemas.microsoft.com/office/drawing/2014/main" id="{F7C1E860-D7D9-55EE-5084-180838542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9395" name="Slide Number Placeholder 3">
            <a:extLst>
              <a:ext uri="{FF2B5EF4-FFF2-40B4-BE49-F238E27FC236}">
                <a16:creationId xmlns:a16="http://schemas.microsoft.com/office/drawing/2014/main" id="{4ADE1195-ED6B-20D3-07D2-ACC29DB5C5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85033AA-4E7C-454E-AA5B-EB95EBBFCCDD}" type="slidenum">
              <a:rPr lang="en-US" altLang="en-US" sz="1200" b="0" smtClean="0"/>
              <a:pPr/>
              <a:t>29</a:t>
            </a:fld>
            <a:endParaRPr lang="en-US" altLang="en-US" sz="1200" b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>
            <a:extLst>
              <a:ext uri="{FF2B5EF4-FFF2-40B4-BE49-F238E27FC236}">
                <a16:creationId xmlns:a16="http://schemas.microsoft.com/office/drawing/2014/main" id="{D530952A-A654-1B6D-7499-3219ABA974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8" name="Notes Placeholder 2">
            <a:extLst>
              <a:ext uri="{FF2B5EF4-FFF2-40B4-BE49-F238E27FC236}">
                <a16:creationId xmlns:a16="http://schemas.microsoft.com/office/drawing/2014/main" id="{E32AA5D6-5BFD-65D3-1B7D-8BB757A1A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0659" name="Slide Number Placeholder 3">
            <a:extLst>
              <a:ext uri="{FF2B5EF4-FFF2-40B4-BE49-F238E27FC236}">
                <a16:creationId xmlns:a16="http://schemas.microsoft.com/office/drawing/2014/main" id="{D94C73F8-F04D-9055-ED29-9B395F8421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510FCD3-DE0A-48F0-B3AB-21C55A4F95B7}" type="slidenum">
              <a:rPr lang="en-US" altLang="en-US" sz="1200" b="0" smtClean="0"/>
              <a:pPr/>
              <a:t>39</a:t>
            </a:fld>
            <a:endParaRPr lang="en-US" altLang="en-US" sz="1200" b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>
            <a:extLst>
              <a:ext uri="{FF2B5EF4-FFF2-40B4-BE49-F238E27FC236}">
                <a16:creationId xmlns:a16="http://schemas.microsoft.com/office/drawing/2014/main" id="{DC9CE595-854B-74F2-A298-6307895EF5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931068D-4ADD-4E12-BCBC-6D5DA89BFBEB}" type="slidenum">
              <a:rPr lang="en-US" altLang="en-US" sz="1200" b="0" smtClean="0"/>
              <a:pPr/>
              <a:t>60</a:t>
            </a:fld>
            <a:endParaRPr lang="en-US" altLang="en-US" sz="1200" b="0"/>
          </a:p>
        </p:txBody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FFA5D0B9-CA47-AC25-88F5-4E0DBE27D4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3DE789AE-9C6D-AECA-EB86-FFA80C87AF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7">
            <a:extLst>
              <a:ext uri="{FF2B5EF4-FFF2-40B4-BE49-F238E27FC236}">
                <a16:creationId xmlns:a16="http://schemas.microsoft.com/office/drawing/2014/main" id="{BCC1824C-B191-7674-043E-2E2AB50818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890A2E8-C331-4002-AED7-CB3FE8FB08A9}" type="slidenum">
              <a:rPr lang="en-US" altLang="en-US" sz="1200" b="0" smtClean="0"/>
              <a:pPr/>
              <a:t>61</a:t>
            </a:fld>
            <a:endParaRPr lang="en-US" altLang="en-US" sz="1200" b="0"/>
          </a:p>
        </p:txBody>
      </p:sp>
      <p:sp>
        <p:nvSpPr>
          <p:cNvPr id="95234" name="Rectangle 2">
            <a:extLst>
              <a:ext uri="{FF2B5EF4-FFF2-40B4-BE49-F238E27FC236}">
                <a16:creationId xmlns:a16="http://schemas.microsoft.com/office/drawing/2014/main" id="{26C7937A-6BA8-B884-00BE-62C0E91CCC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DCC34606-4743-F7D6-408E-C8A41A9992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7">
            <a:extLst>
              <a:ext uri="{FF2B5EF4-FFF2-40B4-BE49-F238E27FC236}">
                <a16:creationId xmlns:a16="http://schemas.microsoft.com/office/drawing/2014/main" id="{A3EA8C1B-A4A0-25AA-A980-BEE3C4442A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E1369A-B130-426F-950D-045F74FB7231}" type="slidenum">
              <a:rPr lang="en-US" altLang="en-US" sz="1200" b="0" smtClean="0"/>
              <a:pPr/>
              <a:t>62</a:t>
            </a:fld>
            <a:endParaRPr lang="en-US" altLang="en-US" sz="1200" b="0"/>
          </a:p>
        </p:txBody>
      </p:sp>
      <p:sp>
        <p:nvSpPr>
          <p:cNvPr id="97282" name="Rectangle 2">
            <a:extLst>
              <a:ext uri="{FF2B5EF4-FFF2-40B4-BE49-F238E27FC236}">
                <a16:creationId xmlns:a16="http://schemas.microsoft.com/office/drawing/2014/main" id="{DAF5C627-7F64-93F5-AE15-0DBBDD5211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365EB057-D369-5056-73D7-4EFC3F2BBE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7">
            <a:extLst>
              <a:ext uri="{FF2B5EF4-FFF2-40B4-BE49-F238E27FC236}">
                <a16:creationId xmlns:a16="http://schemas.microsoft.com/office/drawing/2014/main" id="{02FCAFAC-AB7F-E083-8497-0D6CEFAB87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7BB6AB1-1A16-43C7-B567-B2368E0D9363}" type="slidenum">
              <a:rPr lang="en-US" altLang="en-US" sz="1200" b="0" smtClean="0"/>
              <a:pPr/>
              <a:t>63</a:t>
            </a:fld>
            <a:endParaRPr lang="en-US" altLang="en-US" sz="1200" b="0"/>
          </a:p>
        </p:txBody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B3129322-6DA8-BC2C-065D-C8962DD6A2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9E87C3EE-87A8-4347-9F22-55248888CC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7">
            <a:extLst>
              <a:ext uri="{FF2B5EF4-FFF2-40B4-BE49-F238E27FC236}">
                <a16:creationId xmlns:a16="http://schemas.microsoft.com/office/drawing/2014/main" id="{A18F02DF-8BDD-3A50-59B4-4B8EF0E92B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50DF31C-424B-4A06-BF80-496A23A60B64}" type="slidenum">
              <a:rPr lang="en-US" altLang="en-US" sz="1200" b="0" smtClean="0"/>
              <a:pPr/>
              <a:t>66</a:t>
            </a:fld>
            <a:endParaRPr lang="en-US" altLang="en-US" sz="1200" b="0"/>
          </a:p>
        </p:txBody>
      </p:sp>
      <p:sp>
        <p:nvSpPr>
          <p:cNvPr id="103426" name="Rectangle 2">
            <a:extLst>
              <a:ext uri="{FF2B5EF4-FFF2-40B4-BE49-F238E27FC236}">
                <a16:creationId xmlns:a16="http://schemas.microsoft.com/office/drawing/2014/main" id="{6E30AEAB-49FF-680C-5538-19240631F3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548C9453-A474-67AE-49A1-EBC9BFB9A5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Slide Image Placeholder 1">
            <a:extLst>
              <a:ext uri="{FF2B5EF4-FFF2-40B4-BE49-F238E27FC236}">
                <a16:creationId xmlns:a16="http://schemas.microsoft.com/office/drawing/2014/main" id="{8DF6D825-8385-A664-99D1-699B5929FE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0" name="Notes Placeholder 2">
            <a:extLst>
              <a:ext uri="{FF2B5EF4-FFF2-40B4-BE49-F238E27FC236}">
                <a16:creationId xmlns:a16="http://schemas.microsoft.com/office/drawing/2014/main" id="{5C3F28D7-0AA5-2A9C-5663-DD49EB9D1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14691" name="Slide Number Placeholder 3">
            <a:extLst>
              <a:ext uri="{FF2B5EF4-FFF2-40B4-BE49-F238E27FC236}">
                <a16:creationId xmlns:a16="http://schemas.microsoft.com/office/drawing/2014/main" id="{7913E15E-1465-ACB4-A8A1-FEFF7F3A61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F3F96D9-7166-4352-8226-3DA720D095FC}" type="slidenum">
              <a:rPr lang="en-US" altLang="en-US" sz="1200" b="0" smtClean="0"/>
              <a:pPr/>
              <a:t>78</a:t>
            </a:fld>
            <a:endParaRPr lang="en-US" altLang="en-US" sz="1200" b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Slide Image Placeholder 1">
            <a:extLst>
              <a:ext uri="{FF2B5EF4-FFF2-40B4-BE49-F238E27FC236}">
                <a16:creationId xmlns:a16="http://schemas.microsoft.com/office/drawing/2014/main" id="{48A9D45D-9541-E432-442E-68E6B25B26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8" name="Notes Placeholder 2">
            <a:extLst>
              <a:ext uri="{FF2B5EF4-FFF2-40B4-BE49-F238E27FC236}">
                <a16:creationId xmlns:a16="http://schemas.microsoft.com/office/drawing/2014/main" id="{9C07912A-88AF-E5E6-A51B-B2422230B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16739" name="Slide Number Placeholder 3">
            <a:extLst>
              <a:ext uri="{FF2B5EF4-FFF2-40B4-BE49-F238E27FC236}">
                <a16:creationId xmlns:a16="http://schemas.microsoft.com/office/drawing/2014/main" id="{86607819-5CBC-6F07-F98D-34ED524D0A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BF2E60B-9ABB-4AC2-BF4A-06386C0D50F3}" type="slidenum">
              <a:rPr lang="en-US" altLang="en-US" sz="1200" b="0" smtClean="0"/>
              <a:pPr/>
              <a:t>79</a:t>
            </a:fld>
            <a:endParaRPr lang="en-US" altLang="en-US" sz="1200" b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Slide Image Placeholder 1">
            <a:extLst>
              <a:ext uri="{FF2B5EF4-FFF2-40B4-BE49-F238E27FC236}">
                <a16:creationId xmlns:a16="http://schemas.microsoft.com/office/drawing/2014/main" id="{5194A5D9-766C-0A7C-9CD4-2614F881BD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4" name="Notes Placeholder 2">
            <a:extLst>
              <a:ext uri="{FF2B5EF4-FFF2-40B4-BE49-F238E27FC236}">
                <a16:creationId xmlns:a16="http://schemas.microsoft.com/office/drawing/2014/main" id="{91096685-F5D3-C4EA-2CCF-A1B8618E8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25955" name="Slide Number Placeholder 3">
            <a:extLst>
              <a:ext uri="{FF2B5EF4-FFF2-40B4-BE49-F238E27FC236}">
                <a16:creationId xmlns:a16="http://schemas.microsoft.com/office/drawing/2014/main" id="{9365D647-5F52-5030-8C88-E5FC110575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E24C526-7C39-47F3-997A-8BCDC7054682}" type="slidenum">
              <a:rPr lang="en-US" altLang="en-US" sz="1200" b="0" smtClean="0"/>
              <a:pPr/>
              <a:t>87</a:t>
            </a:fld>
            <a:endParaRPr lang="en-US" altLang="en-US" sz="1200" b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464E6420-74FB-EE6D-D91F-85E0B7B71E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D62A2E08-0400-C61D-C973-03AD7538E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D50BC39F-5EBE-FE4A-DE27-A0CE56F61D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D170FC5-5FB6-4754-993C-4630D4EC7303}" type="slidenum">
              <a:rPr lang="en-US" altLang="en-US" sz="1200" b="0" smtClean="0"/>
              <a:pPr/>
              <a:t>2</a:t>
            </a:fld>
            <a:endParaRPr lang="en-US" altLang="en-US" sz="1200" b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Slide Image Placeholder 1">
            <a:extLst>
              <a:ext uri="{FF2B5EF4-FFF2-40B4-BE49-F238E27FC236}">
                <a16:creationId xmlns:a16="http://schemas.microsoft.com/office/drawing/2014/main" id="{F97F01C3-B82B-BCE0-A099-2CAAA122BB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2" name="Notes Placeholder 2">
            <a:extLst>
              <a:ext uri="{FF2B5EF4-FFF2-40B4-BE49-F238E27FC236}">
                <a16:creationId xmlns:a16="http://schemas.microsoft.com/office/drawing/2014/main" id="{09594B26-F022-C343-560B-061899451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28003" name="Slide Number Placeholder 3">
            <a:extLst>
              <a:ext uri="{FF2B5EF4-FFF2-40B4-BE49-F238E27FC236}">
                <a16:creationId xmlns:a16="http://schemas.microsoft.com/office/drawing/2014/main" id="{0D8ABD7E-B820-8AC3-9556-5612060BFC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A46051F-0A2A-4DD3-8FF1-3603619029FC}" type="slidenum">
              <a:rPr lang="en-US" altLang="en-US" sz="1200" b="0" smtClean="0"/>
              <a:pPr/>
              <a:t>88</a:t>
            </a:fld>
            <a:endParaRPr lang="en-US" altLang="en-US" sz="1200" b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Slide Image Placeholder 1">
            <a:extLst>
              <a:ext uri="{FF2B5EF4-FFF2-40B4-BE49-F238E27FC236}">
                <a16:creationId xmlns:a16="http://schemas.microsoft.com/office/drawing/2014/main" id="{45A60805-0B01-B7D8-ED6E-BAE6724C81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0" name="Notes Placeholder 2">
            <a:extLst>
              <a:ext uri="{FF2B5EF4-FFF2-40B4-BE49-F238E27FC236}">
                <a16:creationId xmlns:a16="http://schemas.microsoft.com/office/drawing/2014/main" id="{C1CD9DD0-126E-62B4-288A-0EE666B51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30051" name="Slide Number Placeholder 3">
            <a:extLst>
              <a:ext uri="{FF2B5EF4-FFF2-40B4-BE49-F238E27FC236}">
                <a16:creationId xmlns:a16="http://schemas.microsoft.com/office/drawing/2014/main" id="{23CD8241-16AB-194D-765B-AD7C1B2F3E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970992D-D509-44D0-BC1F-F3F58C2AF54E}" type="slidenum">
              <a:rPr lang="en-US" altLang="en-US" sz="1200" b="0" smtClean="0"/>
              <a:pPr/>
              <a:t>89</a:t>
            </a:fld>
            <a:endParaRPr lang="en-US" altLang="en-US" sz="1200" b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>
            <a:extLst>
              <a:ext uri="{FF2B5EF4-FFF2-40B4-BE49-F238E27FC236}">
                <a16:creationId xmlns:a16="http://schemas.microsoft.com/office/drawing/2014/main" id="{044832FC-4CE6-6D01-BBA9-0E8A356A38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4" name="Notes Placeholder 2">
            <a:extLst>
              <a:ext uri="{FF2B5EF4-FFF2-40B4-BE49-F238E27FC236}">
                <a16:creationId xmlns:a16="http://schemas.microsoft.com/office/drawing/2014/main" id="{28DCC613-C160-63DE-C854-DEFA2D85C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8675" name="Slide Number Placeholder 3">
            <a:extLst>
              <a:ext uri="{FF2B5EF4-FFF2-40B4-BE49-F238E27FC236}">
                <a16:creationId xmlns:a16="http://schemas.microsoft.com/office/drawing/2014/main" id="{FF6A65CF-EBAA-4FBC-126A-F86FF9AD55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7BAB51-F7DE-48A4-9996-7C6B67F65EBB}" type="slidenum">
              <a:rPr lang="en-US" altLang="en-US" sz="1200" b="0" smtClean="0"/>
              <a:pPr/>
              <a:t>3</a:t>
            </a:fld>
            <a:endParaRPr lang="en-US" altLang="en-US" sz="1200" b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>
            <a:extLst>
              <a:ext uri="{FF2B5EF4-FFF2-40B4-BE49-F238E27FC236}">
                <a16:creationId xmlns:a16="http://schemas.microsoft.com/office/drawing/2014/main" id="{141113A1-05AE-0CCA-81A0-AF534A8FAB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2" name="Notes Placeholder 2">
            <a:extLst>
              <a:ext uri="{FF2B5EF4-FFF2-40B4-BE49-F238E27FC236}">
                <a16:creationId xmlns:a16="http://schemas.microsoft.com/office/drawing/2014/main" id="{4946C30B-5605-235B-6F6A-8434D8C3B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0723" name="Slide Number Placeholder 3">
            <a:extLst>
              <a:ext uri="{FF2B5EF4-FFF2-40B4-BE49-F238E27FC236}">
                <a16:creationId xmlns:a16="http://schemas.microsoft.com/office/drawing/2014/main" id="{9383FE88-F4F2-C133-1913-B19E9CB6B8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B817E75-65A9-48C6-B087-19FDFADE095B}" type="slidenum">
              <a:rPr lang="en-US" altLang="en-US" sz="1200" b="0" smtClean="0"/>
              <a:pPr/>
              <a:t>4</a:t>
            </a:fld>
            <a:endParaRPr lang="en-US" altLang="en-US" sz="1200" b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>
            <a:extLst>
              <a:ext uri="{FF2B5EF4-FFF2-40B4-BE49-F238E27FC236}">
                <a16:creationId xmlns:a16="http://schemas.microsoft.com/office/drawing/2014/main" id="{804FBEF2-BA5F-6D3D-956E-DB00F2867D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0" name="Notes Placeholder 2">
            <a:extLst>
              <a:ext uri="{FF2B5EF4-FFF2-40B4-BE49-F238E27FC236}">
                <a16:creationId xmlns:a16="http://schemas.microsoft.com/office/drawing/2014/main" id="{9CA668F1-78E3-5E1C-C514-166D4F905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2771" name="Slide Number Placeholder 3">
            <a:extLst>
              <a:ext uri="{FF2B5EF4-FFF2-40B4-BE49-F238E27FC236}">
                <a16:creationId xmlns:a16="http://schemas.microsoft.com/office/drawing/2014/main" id="{8C319CBB-240E-E632-B164-D82C82B5C8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C79DD41-BC40-455D-B020-B8980A7A456A}" type="slidenum">
              <a:rPr lang="en-US" altLang="en-US" sz="1200" b="0" smtClean="0"/>
              <a:pPr/>
              <a:t>5</a:t>
            </a:fld>
            <a:endParaRPr lang="en-US" altLang="en-US" sz="1200" b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6A87FAC0-F5F3-3806-8C71-26B522C1BA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E7086BB-A229-1A6A-7415-799BA5776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B0A83F34-0CDF-1501-C457-94DBD459EB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5058C81-E2E5-42C5-BB67-4AC6D7276FE8}" type="slidenum">
              <a:rPr lang="en-US" altLang="en-US" sz="1200" b="0" smtClean="0"/>
              <a:pPr/>
              <a:t>6</a:t>
            </a:fld>
            <a:endParaRPr lang="en-US" altLang="en-US" sz="1200" b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Slide Image Placeholder 1">
            <a:extLst>
              <a:ext uri="{FF2B5EF4-FFF2-40B4-BE49-F238E27FC236}">
                <a16:creationId xmlns:a16="http://schemas.microsoft.com/office/drawing/2014/main" id="{84CF6BFD-DFF4-F482-8230-30847BE0F3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6" name="Notes Placeholder 2">
            <a:extLst>
              <a:ext uri="{FF2B5EF4-FFF2-40B4-BE49-F238E27FC236}">
                <a16:creationId xmlns:a16="http://schemas.microsoft.com/office/drawing/2014/main" id="{33853094-084E-7FEF-BC09-704B202ACF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s-ES">
                <a:latin typeface="Arial" panose="020B0604020202020204" pitchFamily="34" charset="0"/>
                <a:ea typeface="ＭＳ Ｐゴシック" panose="020B0600070205080204" pitchFamily="34" charset="-128"/>
              </a:rPr>
              <a:t>Clustering to group the samples.features by their internal similarities (unsupervised classification)</a:t>
            </a:r>
          </a:p>
          <a:p>
            <a:r>
              <a:rPr lang="en-US" altLang="es-ES">
                <a:latin typeface="Arial" panose="020B0604020202020204" pitchFamily="34" charset="0"/>
                <a:ea typeface="ＭＳ Ｐゴシック" panose="020B0600070205080204" pitchFamily="34" charset="-128"/>
              </a:rPr>
              <a:t>Classification is to group samples / features guided by their phenotype labels (supervised). </a:t>
            </a:r>
          </a:p>
        </p:txBody>
      </p:sp>
      <p:sp>
        <p:nvSpPr>
          <p:cNvPr id="144387" name="Slide Number Placeholder 3">
            <a:extLst>
              <a:ext uri="{FF2B5EF4-FFF2-40B4-BE49-F238E27FC236}">
                <a16:creationId xmlns:a16="http://schemas.microsoft.com/office/drawing/2014/main" id="{B25E8830-3EEA-9375-35C1-24C7D8E869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F7205F-4633-4500-AE1C-EE10DCEF3BC8}" type="slidenum">
              <a:rPr lang="en-US" altLang="es-ES" sz="1200" b="0" smtClean="0"/>
              <a:pPr/>
              <a:t>7</a:t>
            </a:fld>
            <a:endParaRPr lang="en-US" altLang="es-ES" sz="1200" b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>
            <a:extLst>
              <a:ext uri="{FF2B5EF4-FFF2-40B4-BE49-F238E27FC236}">
                <a16:creationId xmlns:a16="http://schemas.microsoft.com/office/drawing/2014/main" id="{D1AF2DEE-B587-08D6-8ECC-D86B51316C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246B5C2-686E-485F-BD50-FDA79DFFDA8F}" type="slidenum">
              <a:rPr lang="en-US" altLang="en-US" sz="1200" b="0" smtClean="0"/>
              <a:pPr/>
              <a:t>27</a:t>
            </a:fld>
            <a:endParaRPr lang="en-US" altLang="en-US" sz="1200" b="0"/>
          </a:p>
        </p:txBody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F8065471-3B23-AC69-5F8A-9774F41B88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43E2E1F4-F030-9FCC-8A00-143E4D3AED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Q</a:t>
            </a:r>
          </a:p>
          <a:p>
            <a:endParaRPr lang="en-GB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r>
              <a:rPr lang="en-GB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Explain that by genuine we mean that the observed effect was caused by a true effect present within the whole population</a:t>
            </a:r>
          </a:p>
          <a:p>
            <a:endParaRPr lang="en-GB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r>
              <a:rPr lang="en-GB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A</a:t>
            </a: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>
            <a:extLst>
              <a:ext uri="{FF2B5EF4-FFF2-40B4-BE49-F238E27FC236}">
                <a16:creationId xmlns:a16="http://schemas.microsoft.com/office/drawing/2014/main" id="{9223B08F-E257-8BBC-B18E-A2BA21AF4F5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484613C-BF2F-4DCB-A354-EE89361BD1F9}" type="slidenum">
              <a:rPr lang="en-US" altLang="en-US" sz="1200" b="0" smtClean="0"/>
              <a:pPr/>
              <a:t>28</a:t>
            </a:fld>
            <a:endParaRPr lang="en-US" altLang="en-US" sz="1200" b="0"/>
          </a:p>
        </p:txBody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E017EAEE-35A2-7A2A-6DF7-8D9DDC4DB5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7D537E9E-756B-4581-FE00-9A0BD71233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P = Probability</a:t>
            </a:r>
          </a:p>
          <a:p>
            <a:r>
              <a:rPr lang="en-GB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this value tells us the probability that the observed result was obtained by chance</a:t>
            </a:r>
          </a:p>
          <a:p>
            <a:r>
              <a:rPr lang="en-GB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That there is no difference between the two groups</a:t>
            </a:r>
          </a:p>
          <a:p>
            <a:r>
              <a:rPr lang="en-GB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Each test result (e.g. t value) is associated with a particular p value</a:t>
            </a:r>
          </a:p>
          <a:p>
            <a:endParaRPr lang="en-GB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r>
              <a:rPr lang="en-GB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α level is set </a:t>
            </a:r>
            <a:r>
              <a:rPr lang="en-GB" altLang="en-US" i="1">
                <a:latin typeface="Arial" panose="020B0604020202020204" pitchFamily="34" charset="0"/>
                <a:ea typeface="ＭＳ Ｐゴシック" panose="020B0600070205080204" pitchFamily="34" charset="-128"/>
              </a:rPr>
              <a:t>a priori</a:t>
            </a:r>
            <a:r>
              <a:rPr lang="en-GB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</a:p>
          <a:p>
            <a:r>
              <a:rPr lang="en-GB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This is basically an acceptance level</a:t>
            </a:r>
          </a:p>
          <a:p>
            <a:r>
              <a:rPr lang="en-GB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Usually this is set to 0.05</a:t>
            </a:r>
          </a:p>
          <a:p>
            <a:r>
              <a:rPr lang="en-GB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But as I understand, α levels are usually much lower than this in fMRI</a:t>
            </a:r>
          </a:p>
          <a:p>
            <a:endParaRPr lang="en-GB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r>
              <a:rPr lang="en-GB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If p &lt; α level then we reject the null hypothesis and accept the experimental hypothesis</a:t>
            </a:r>
          </a:p>
          <a:p>
            <a:r>
              <a:rPr lang="en-GB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- concluding that we are 95% certain that our experimental effect is genuine</a:t>
            </a:r>
          </a:p>
          <a:p>
            <a:r>
              <a:rPr lang="en-GB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If however, p &gt; α level then we reject the experimental hypothesis and accept the null hypothesis</a:t>
            </a:r>
          </a:p>
          <a:p>
            <a:r>
              <a:rPr lang="en-GB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- that there was no sig diff in brain activation levels between the two conditions</a:t>
            </a: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CA"/>
              <a:t>Click to edit Master subtitle style</a:t>
            </a:r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3DCCB87-289B-C9CB-AB63-F1D694A3AD9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1A735BE-511A-70B9-36EA-C1972629C96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AE45425-3D87-A25E-378F-3078E2021E1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DBE6EE-2807-4A31-B576-0C477B74AEC3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1846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5C489DD-70A7-4702-63F4-973B33F9828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B883A39-B4ED-E50B-DE04-85683B3AD85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3C312C5-9676-2E2C-183E-A687E882843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AD4AC3-983B-408D-825A-27C7949D6430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353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562600"/>
          </a:xfrm>
        </p:spPr>
        <p:txBody>
          <a:bodyPr vert="eaVert"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562600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BC62409-3144-D4B4-3AA2-60D7B8D5391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3E084B5-C754-C2A7-B2C1-8286CAC2670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ECE272D-915D-6E6E-699D-F7F8E022302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D55C40-F37D-4E21-86DA-78117AA5F943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91256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EABA354E-6F2A-9B67-8301-6349DBF7CD6E}"/>
              </a:ext>
            </a:extLst>
          </p:cNvPr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1082AE0C-C95D-D9F4-7087-D54C94CE7CD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6200" y="6429375"/>
            <a:ext cx="6705600" cy="396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dirty="0">
                <a:solidFill>
                  <a:schemeClr val="bg1"/>
                </a:solidFill>
                <a:latin typeface="Calibri" charset="0"/>
                <a:cs typeface="Calibri" charset="0"/>
              </a:rPr>
              <a:t>Module 4</a:t>
            </a: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8C9B8C50-F617-2A2C-2E0F-EC6E28902955}"/>
              </a:ext>
            </a:extLst>
          </p:cNvPr>
          <p:cNvSpPr txBox="1"/>
          <p:nvPr userDrawn="1"/>
        </p:nvSpPr>
        <p:spPr>
          <a:xfrm>
            <a:off x="6516688" y="6396038"/>
            <a:ext cx="2551112" cy="4572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>
                <a:cs typeface="Arial" charset="0"/>
              </a:rPr>
              <a:t>bioinformatics</a:t>
            </a:r>
            <a:r>
              <a:rPr lang="en-US" sz="1400">
                <a:cs typeface="Arial" charset="0"/>
              </a:rPr>
              <a:t>.ca</a:t>
            </a:r>
            <a:endParaRPr lang="en-US">
              <a:cs typeface="Arial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half" idx="1"/>
          </p:nvPr>
        </p:nvSpPr>
        <p:spPr>
          <a:xfrm>
            <a:off x="179512" y="1628800"/>
            <a:ext cx="4343400" cy="4727448"/>
          </a:xfrm>
        </p:spPr>
        <p:txBody>
          <a:bodyPr/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0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25255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D88E86FC-3CA7-9C78-65E8-A09A7933FF4D}"/>
              </a:ext>
            </a:extLst>
          </p:cNvPr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355CA1AB-975D-70A6-3C14-47AE7181F68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6200" y="6429375"/>
            <a:ext cx="6705600" cy="396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dirty="0">
                <a:solidFill>
                  <a:schemeClr val="bg1"/>
                </a:solidFill>
                <a:latin typeface="Calibri" charset="0"/>
                <a:cs typeface="Calibri" charset="0"/>
              </a:rPr>
              <a:t>Module 4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7DCFB155-F7C0-E136-2E2F-9EAF8889BF5D}"/>
              </a:ext>
            </a:extLst>
          </p:cNvPr>
          <p:cNvSpPr txBox="1"/>
          <p:nvPr userDrawn="1"/>
        </p:nvSpPr>
        <p:spPr>
          <a:xfrm>
            <a:off x="6516688" y="6396038"/>
            <a:ext cx="2551112" cy="4572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>
                <a:cs typeface="Arial" charset="0"/>
              </a:rPr>
              <a:t>bioinformatics</a:t>
            </a:r>
            <a:r>
              <a:rPr lang="en-US" sz="1400">
                <a:cs typeface="Arial" charset="0"/>
              </a:rPr>
              <a:t>.ca</a:t>
            </a:r>
            <a:endParaRPr lang="en-US">
              <a:cs typeface="Arial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556792"/>
            <a:ext cx="4316288" cy="4752528"/>
          </a:xfrm>
        </p:spPr>
        <p:txBody>
          <a:bodyPr/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43434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82563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2582DF76-F72B-278E-E30D-E554E66372BE}"/>
              </a:ext>
            </a:extLst>
          </p:cNvPr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A2B184D0-F67F-8DE7-4900-A5C090801A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6200" y="6429375"/>
            <a:ext cx="6705600" cy="396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dirty="0">
                <a:solidFill>
                  <a:schemeClr val="bg1"/>
                </a:solidFill>
                <a:latin typeface="Calibri" charset="0"/>
                <a:cs typeface="Calibri" charset="0"/>
              </a:rPr>
              <a:t>Module 4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9F91A277-1F2F-6E87-21C7-2B2DA0337352}"/>
              </a:ext>
            </a:extLst>
          </p:cNvPr>
          <p:cNvSpPr txBox="1"/>
          <p:nvPr userDrawn="1"/>
        </p:nvSpPr>
        <p:spPr>
          <a:xfrm>
            <a:off x="6516688" y="6396038"/>
            <a:ext cx="2551112" cy="4572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>
                <a:cs typeface="Arial" charset="0"/>
              </a:rPr>
              <a:t>bioinformatics</a:t>
            </a:r>
            <a:r>
              <a:rPr lang="en-US" sz="1400">
                <a:cs typeface="Arial" charset="0"/>
              </a:rPr>
              <a:t>.ca</a:t>
            </a:r>
            <a:endParaRPr lang="en-US">
              <a:cs typeface="Arial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28800"/>
            <a:ext cx="4316288" cy="4680520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43434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9845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676400"/>
            <a:ext cx="3810000" cy="4114800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76400"/>
            <a:ext cx="3810000" cy="4114800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8976FE-74E2-340F-1912-4029D6C92DE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3875E5-1F5A-4522-5C34-515BF326F5D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BD9E56-E058-6868-5024-04055E30D8D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1A5407-FBCD-4AAB-B895-E216968D2F48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15520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E52130E9-ECC5-6EE0-0D35-C39B7F8CC91B}"/>
              </a:ext>
            </a:extLst>
          </p:cNvPr>
          <p:cNvSpPr/>
          <p:nvPr/>
        </p:nvSpPr>
        <p:spPr>
          <a:xfrm>
            <a:off x="0" y="0"/>
            <a:ext cx="9144000" cy="2514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3" name="Picture 7" descr="bioinformatics.ca-logo-white-text.png">
            <a:extLst>
              <a:ext uri="{FF2B5EF4-FFF2-40B4-BE49-F238E27FC236}">
                <a16:creationId xmlns:a16="http://schemas.microsoft.com/office/drawing/2014/main" id="{FC0031BB-4684-8622-24C3-559582415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882775"/>
            <a:ext cx="1192213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7384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17245-DD95-152D-63F8-94CB062C30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C0176-3BB6-1AA4-01EA-D4BBFF44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2DA19-1346-BEDA-1499-528F2CB6F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569260-ECDE-40AD-AA8E-AF8F1A801F9E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44143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27D76C5-CC48-62CD-7FEB-C46F088776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FB0D96F-5951-0BCF-CC36-2685F9F1C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3C024C7-7814-0739-EC32-0685F8C3B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B6ABD4-E37F-4BDD-A49A-C629541A1A48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5115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03EEBEC-5AB5-7D98-12A2-8B4CBB82C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fld id="{0E6DDD1D-DD1E-4B42-B08E-1C9F611D79C4}" type="datetimeFigureOut">
              <a:rPr lang="en-US" altLang="x-none"/>
              <a:pPr>
                <a:defRPr/>
              </a:pPr>
              <a:t>6/12/2024</a:t>
            </a:fld>
            <a:endParaRPr lang="en-US" altLang="x-none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A8B5511-D7BE-9CE1-3B41-40B225123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2BD11F0-3D95-6919-B421-6CA14D7F3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72ED0C-9E0B-4DC0-A9CB-9E86129C9797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2418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E3BDA38E-1367-A8BF-56FB-916492DEF722}"/>
              </a:ext>
            </a:extLst>
          </p:cNvPr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6A4449F2-71BC-140E-CB22-6B9EA08D169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6200" y="6429375"/>
            <a:ext cx="6705600" cy="396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dirty="0">
                <a:solidFill>
                  <a:schemeClr val="bg1"/>
                </a:solidFill>
                <a:latin typeface="Calibri" charset="0"/>
                <a:cs typeface="Calibri" charset="0"/>
              </a:rPr>
              <a:t>Module 4 </a:t>
            </a: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73B98912-1A41-BC57-95A4-2D41E0D8DDE6}"/>
              </a:ext>
            </a:extLst>
          </p:cNvPr>
          <p:cNvSpPr txBox="1"/>
          <p:nvPr userDrawn="1"/>
        </p:nvSpPr>
        <p:spPr>
          <a:xfrm>
            <a:off x="6372225" y="6396038"/>
            <a:ext cx="2695575" cy="46196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>
                <a:cs typeface="Arial" charset="0"/>
              </a:rPr>
              <a:t>bioinformatics</a:t>
            </a:r>
            <a:r>
              <a:rPr lang="en-US" sz="1400">
                <a:cs typeface="Arial" charset="0"/>
              </a:rPr>
              <a:t>.ca</a:t>
            </a:r>
            <a:endParaRPr lang="en-US">
              <a:cs typeface="Arial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724400"/>
          </a:xfrm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  <a:lvl2pPr>
              <a:defRPr>
                <a:latin typeface="Calibri"/>
                <a:cs typeface="Calibri"/>
              </a:defRPr>
            </a:lvl2pPr>
            <a:lvl3pPr>
              <a:defRPr>
                <a:latin typeface="Calibri"/>
                <a:cs typeface="Calibri"/>
              </a:defRPr>
            </a:lvl3pPr>
            <a:lvl4pPr>
              <a:defRPr>
                <a:latin typeface="Calibri"/>
                <a:cs typeface="Calibri"/>
              </a:defRPr>
            </a:lvl4pPr>
            <a:lvl5pPr>
              <a:defRPr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3659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88A7A1A-9FCE-6A22-B9D2-E382596318E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0635271-B9B9-D036-7D76-419DDB43574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26E071D-2659-9E01-5FF2-99655E166B2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F6F6D-8973-4E8A-A7D9-1CD934DC1DDB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7141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8EFA44C7-9A33-CA9E-0C0F-152E8DAD9FB5}"/>
              </a:ext>
            </a:extLst>
          </p:cNvPr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B81207DA-B931-D7FB-A828-BD955A4FAC9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6200" y="6429375"/>
            <a:ext cx="6705600" cy="396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dirty="0">
                <a:solidFill>
                  <a:schemeClr val="bg1"/>
                </a:solidFill>
                <a:latin typeface="Calibri" charset="0"/>
                <a:cs typeface="Calibri" charset="0"/>
              </a:rPr>
              <a:t>Module 4</a:t>
            </a: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18BDF407-7F8E-C06D-21E2-554E2D8542B3}"/>
              </a:ext>
            </a:extLst>
          </p:cNvPr>
          <p:cNvSpPr txBox="1"/>
          <p:nvPr userDrawn="1"/>
        </p:nvSpPr>
        <p:spPr>
          <a:xfrm>
            <a:off x="6516688" y="6396038"/>
            <a:ext cx="2551112" cy="4572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>
                <a:cs typeface="Arial" charset="0"/>
              </a:rPr>
              <a:t>bioinformatics</a:t>
            </a:r>
            <a:r>
              <a:rPr lang="en-US" sz="1400">
                <a:cs typeface="Arial" charset="0"/>
              </a:rPr>
              <a:t>.ca</a:t>
            </a:r>
            <a:endParaRPr lang="en-US">
              <a:cs typeface="Arial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43434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0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355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6C7F417-ABCE-6AE8-4DD3-98F894366DC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63D4A9E-85EA-91D9-2FFC-94D140AAB8B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B00CEE8-CE15-380B-E5D7-20B6ED6AF94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31F01-8C39-4311-ABDA-35C52EC58EDC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6269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4E324498-79C1-84B1-BD08-49E44E788E9B}"/>
              </a:ext>
            </a:extLst>
          </p:cNvPr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05AD5D13-FF83-E935-9B80-E919B9B5B6E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6200" y="6429375"/>
            <a:ext cx="6705600" cy="396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dirty="0">
                <a:solidFill>
                  <a:schemeClr val="bg1"/>
                </a:solidFill>
                <a:latin typeface="Calibri" charset="0"/>
                <a:cs typeface="Calibri" charset="0"/>
              </a:rPr>
              <a:t>Module 4</a:t>
            </a: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4D67E117-02AF-F3D4-95D6-4C7C4F110BA9}"/>
              </a:ext>
            </a:extLst>
          </p:cNvPr>
          <p:cNvSpPr txBox="1"/>
          <p:nvPr userDrawn="1"/>
        </p:nvSpPr>
        <p:spPr>
          <a:xfrm>
            <a:off x="6516688" y="6396038"/>
            <a:ext cx="2551112" cy="4572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>
                <a:cs typeface="Arial" charset="0"/>
              </a:rPr>
              <a:t>bioinformatics</a:t>
            </a:r>
            <a:r>
              <a:rPr lang="en-US" sz="1400">
                <a:cs typeface="Arial" charset="0"/>
              </a:rPr>
              <a:t>.ca</a:t>
            </a:r>
            <a:endParaRPr lang="en-US">
              <a:cs typeface="Arial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958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91FDEA50-C5E6-7A72-FCE2-655F7EC997BF}"/>
              </a:ext>
            </a:extLst>
          </p:cNvPr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D3024520-482F-3711-F7E0-211886C29D1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6200" y="6429375"/>
            <a:ext cx="6705600" cy="396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dirty="0">
                <a:solidFill>
                  <a:schemeClr val="bg1"/>
                </a:solidFill>
                <a:latin typeface="Calibri" charset="0"/>
                <a:cs typeface="Calibri" charset="0"/>
              </a:rPr>
              <a:t>Module 4</a:t>
            </a: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0C0DE87B-E6FE-9C26-EB63-B1DFF1024064}"/>
              </a:ext>
            </a:extLst>
          </p:cNvPr>
          <p:cNvSpPr txBox="1"/>
          <p:nvPr userDrawn="1"/>
        </p:nvSpPr>
        <p:spPr>
          <a:xfrm>
            <a:off x="6516688" y="6396038"/>
            <a:ext cx="2551112" cy="4572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>
                <a:cs typeface="Arial" charset="0"/>
              </a:rPr>
              <a:t>bioinformatics</a:t>
            </a:r>
            <a:r>
              <a:rPr lang="en-US" sz="1400">
                <a:cs typeface="Arial" charset="0"/>
              </a:rPr>
              <a:t>.ca</a:t>
            </a:r>
            <a:endParaRPr lang="en-US">
              <a:cs typeface="Arial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152400"/>
            <a:ext cx="8839200" cy="61722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7918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8184C2-519C-E5FF-B783-311FA009596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21DF74-643A-28CE-2A62-420A4EFAA95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383A85-2915-D7E8-0D7D-2107B68FF2A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8926B1-F8A0-40B0-A233-75E01B7C8AF8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645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ABE3C5-F3AD-7674-26AD-D8B884A2B1E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199DC9-005A-E116-1018-9825BE7C285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6D80A5-36AF-BFE3-BD0F-66C02E447D0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8FA0FB-C459-418E-A4C3-CE2C5B46614E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5370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082CA1E7-60D8-60D7-3947-39D0942079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8CB1D88-8644-B946-49DF-B91DB7FC61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764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F8B6F139-2A54-D7A8-2798-F5FF15034227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Arial" charset="0"/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67E22101-27BB-39B8-3F0A-32F6EF852D2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Arial" charset="0"/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E3FECA24-92F1-872D-618A-FAD0D511F40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>
              <a:defRPr/>
            </a:pPr>
            <a:fld id="{21C63412-7905-4A5F-911E-9E0782389A1E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09" r:id="rId1"/>
    <p:sldLayoutId id="2147484317" r:id="rId2"/>
    <p:sldLayoutId id="2147484310" r:id="rId3"/>
    <p:sldLayoutId id="2147484318" r:id="rId4"/>
    <p:sldLayoutId id="2147484311" r:id="rId5"/>
    <p:sldLayoutId id="2147484319" r:id="rId6"/>
    <p:sldLayoutId id="2147484320" r:id="rId7"/>
    <p:sldLayoutId id="2147484312" r:id="rId8"/>
    <p:sldLayoutId id="2147484313" r:id="rId9"/>
    <p:sldLayoutId id="2147484314" r:id="rId10"/>
    <p:sldLayoutId id="2147484315" r:id="rId11"/>
    <p:sldLayoutId id="2147484321" r:id="rId12"/>
    <p:sldLayoutId id="2147484322" r:id="rId13"/>
    <p:sldLayoutId id="2147484323" r:id="rId14"/>
    <p:sldLayoutId id="2147484316" r:id="rId15"/>
    <p:sldLayoutId id="2147484324" r:id="rId16"/>
    <p:sldLayoutId id="2147484325" r:id="rId17"/>
    <p:sldLayoutId id="2147484326" r:id="rId18"/>
    <p:sldLayoutId id="2147484327" r:id="rId19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C110E"/>
        </a:buClr>
        <a:buChar char="•"/>
        <a:defRPr sz="3200" b="1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C110E"/>
        </a:buClr>
        <a:buChar char="–"/>
        <a:defRPr sz="2800" b="1">
          <a:solidFill>
            <a:schemeClr val="accent2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C110E"/>
        </a:buClr>
        <a:buChar char="•"/>
        <a:defRPr sz="2400" b="1">
          <a:solidFill>
            <a:schemeClr val="accent2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C110E"/>
        </a:buClr>
        <a:buChar char="–"/>
        <a:defRPr sz="2000" b="1">
          <a:solidFill>
            <a:schemeClr val="accent2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C110E"/>
        </a:buClr>
        <a:buChar char="»"/>
        <a:defRPr sz="2000" b="1">
          <a:solidFill>
            <a:schemeClr val="accent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FC110E"/>
        </a:buClr>
        <a:buChar char="»"/>
        <a:defRPr sz="2000" b="1">
          <a:solidFill>
            <a:schemeClr val="accent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FC110E"/>
        </a:buClr>
        <a:buChar char="»"/>
        <a:defRPr sz="2000" b="1">
          <a:solidFill>
            <a:schemeClr val="accent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FC110E"/>
        </a:buClr>
        <a:buChar char="»"/>
        <a:defRPr sz="2000" b="1">
          <a:solidFill>
            <a:schemeClr val="accent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FC110E"/>
        </a:buClr>
        <a:buChar char="»"/>
        <a:defRPr sz="2000" b="1">
          <a:solidFill>
            <a:schemeClr val="accent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.tiff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7" Type="http://schemas.openxmlformats.org/officeDocument/2006/relationships/image" Target="../media/image46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45.wmf"/><Relationship Id="rId4" Type="http://schemas.openxmlformats.org/officeDocument/2006/relationships/oleObject" Target="../embeddings/oleObject4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47.wmf"/><Relationship Id="rId7" Type="http://schemas.openxmlformats.org/officeDocument/2006/relationships/image" Target="../media/image49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51.wmf"/><Relationship Id="rId5" Type="http://schemas.openxmlformats.org/officeDocument/2006/relationships/image" Target="../media/image48.w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50.w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>
            <a:extLst>
              <a:ext uri="{FF2B5EF4-FFF2-40B4-BE49-F238E27FC236}">
                <a16:creationId xmlns:a16="http://schemas.microsoft.com/office/drawing/2014/main" id="{C998FE9B-6A3A-956F-1684-9E6B942947B2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250825" y="2286000"/>
            <a:ext cx="8713788" cy="1447800"/>
          </a:xfrm>
        </p:spPr>
        <p:txBody>
          <a:bodyPr/>
          <a:lstStyle/>
          <a:p>
            <a:r>
              <a:rPr lang="en-US" altLang="en-US" b="0">
                <a:solidFill>
                  <a:srgbClr val="CA0000"/>
                </a:solidFill>
                <a:latin typeface="Calibri" panose="020F0502020204030204" pitchFamily="34" charset="0"/>
              </a:rPr>
              <a:t>Canadian Bioinformatics Workshops</a:t>
            </a:r>
          </a:p>
        </p:txBody>
      </p:sp>
      <p:sp>
        <p:nvSpPr>
          <p:cNvPr id="23554" name="Rectangle 3">
            <a:extLst>
              <a:ext uri="{FF2B5EF4-FFF2-40B4-BE49-F238E27FC236}">
                <a16:creationId xmlns:a16="http://schemas.microsoft.com/office/drawing/2014/main" id="{49E7BBF1-9B33-BC20-A9C1-738E6056E5E8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>
          <a:xfrm>
            <a:off x="1182688" y="3695700"/>
            <a:ext cx="6778625" cy="1927225"/>
          </a:xfrm>
        </p:spPr>
        <p:txBody>
          <a:bodyPr/>
          <a:lstStyle/>
          <a:p>
            <a:pPr marL="0" indent="0" algn="ctr">
              <a:buFontTx/>
              <a:buNone/>
            </a:pPr>
            <a:r>
              <a:rPr lang="en-US" altLang="en-US">
                <a:latin typeface="Calibri" panose="020F0502020204030204" pitchFamily="34" charset="0"/>
              </a:rPr>
              <a:t>www.bioinformatics.ca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>
            <a:extLst>
              <a:ext uri="{FF2B5EF4-FFF2-40B4-BE49-F238E27FC236}">
                <a16:creationId xmlns:a16="http://schemas.microsoft.com/office/drawing/2014/main" id="{824C40AE-4D84-D97B-F420-6D695696E7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274638"/>
            <a:ext cx="8839200" cy="919162"/>
          </a:xfrm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X: Quantitative Data </a:t>
            </a:r>
          </a:p>
        </p:txBody>
      </p:sp>
      <p:sp>
        <p:nvSpPr>
          <p:cNvPr id="37890" name="Content Placeholder 2">
            <a:extLst>
              <a:ext uri="{FF2B5EF4-FFF2-40B4-BE49-F238E27FC236}">
                <a16:creationId xmlns:a16="http://schemas.microsoft.com/office/drawing/2014/main" id="{39D66901-F9D3-DC06-FA75-238FDDADC0C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225550"/>
            <a:ext cx="4924425" cy="4732338"/>
          </a:xfrm>
        </p:spPr>
        <p:txBody>
          <a:bodyPr/>
          <a:lstStyle/>
          <a:p>
            <a:r>
              <a:rPr lang="en-US" altLang="en-US" sz="2800">
                <a:latin typeface="Arial" panose="020B0604020202020204" pitchFamily="34" charset="0"/>
                <a:cs typeface="Calibri" panose="020F0502020204030204" pitchFamily="34" charset="0"/>
              </a:rPr>
              <a:t>Continuous</a:t>
            </a:r>
          </a:p>
          <a:p>
            <a:pPr lvl="1"/>
            <a:r>
              <a:rPr lang="en-US" altLang="en-US" sz="2400">
                <a:latin typeface="Arial" panose="020B0604020202020204" pitchFamily="34" charset="0"/>
                <a:cs typeface="Calibri" panose="020F0502020204030204" pitchFamily="34" charset="0"/>
              </a:rPr>
              <a:t>Microarray intensities </a:t>
            </a:r>
          </a:p>
          <a:p>
            <a:pPr lvl="1"/>
            <a:r>
              <a:rPr lang="en-US" altLang="en-US" sz="2400">
                <a:latin typeface="Arial" panose="020B0604020202020204" pitchFamily="34" charset="0"/>
                <a:cs typeface="Calibri" panose="020F0502020204030204" pitchFamily="34" charset="0"/>
              </a:rPr>
              <a:t>Metabolite concentrations</a:t>
            </a:r>
          </a:p>
          <a:p>
            <a:r>
              <a:rPr lang="en-US" altLang="en-US" sz="2800">
                <a:latin typeface="Arial" panose="020B0604020202020204" pitchFamily="34" charset="0"/>
                <a:cs typeface="Calibri" panose="020F0502020204030204" pitchFamily="34" charset="0"/>
              </a:rPr>
              <a:t>Discrete </a:t>
            </a:r>
          </a:p>
          <a:p>
            <a:pPr lvl="1"/>
            <a:r>
              <a:rPr lang="en-US" altLang="en-US" sz="2400">
                <a:latin typeface="Arial" panose="020B0604020202020204" pitchFamily="34" charset="0"/>
                <a:cs typeface="Calibri" panose="020F0502020204030204" pitchFamily="34" charset="0"/>
              </a:rPr>
              <a:t>Read counts (RNAseq)</a:t>
            </a:r>
          </a:p>
          <a:p>
            <a:r>
              <a:rPr lang="en-US" altLang="en-US" sz="2800">
                <a:latin typeface="Arial" panose="020B0604020202020204" pitchFamily="34" charset="0"/>
                <a:cs typeface="Calibri" panose="020F0502020204030204" pitchFamily="34" charset="0"/>
              </a:rPr>
              <a:t>Need to be treated with different statistical models</a:t>
            </a:r>
          </a:p>
          <a:p>
            <a:pPr lvl="1"/>
            <a:r>
              <a:rPr lang="en-US" altLang="en-US" sz="2400">
                <a:latin typeface="Arial" panose="020B0604020202020204" pitchFamily="34" charset="0"/>
                <a:cs typeface="Calibri" panose="020F0502020204030204" pitchFamily="34" charset="0"/>
              </a:rPr>
              <a:t>Normal distribution</a:t>
            </a:r>
          </a:p>
          <a:p>
            <a:pPr lvl="1"/>
            <a:r>
              <a:rPr lang="en-US" altLang="en-US" sz="2400">
                <a:latin typeface="Arial" panose="020B0604020202020204" pitchFamily="34" charset="0"/>
                <a:cs typeface="Calibri" panose="020F0502020204030204" pitchFamily="34" charset="0"/>
              </a:rPr>
              <a:t>Poisson distribution</a:t>
            </a:r>
          </a:p>
        </p:txBody>
      </p:sp>
      <p:pic>
        <p:nvPicPr>
          <p:cNvPr id="37891" name="Picture 1">
            <a:extLst>
              <a:ext uri="{FF2B5EF4-FFF2-40B4-BE49-F238E27FC236}">
                <a16:creationId xmlns:a16="http://schemas.microsoft.com/office/drawing/2014/main" id="{BFEB078E-4EFC-B3DC-00EF-F6D0B42B4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329"/>
          <a:stretch>
            <a:fillRect/>
          </a:stretch>
        </p:blipFill>
        <p:spPr bwMode="auto">
          <a:xfrm>
            <a:off x="5595938" y="1493838"/>
            <a:ext cx="2908300" cy="250031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86F3638-4792-9315-3225-AF386D11A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18"/>
          <a:stretch>
            <a:fillRect/>
          </a:stretch>
        </p:blipFill>
        <p:spPr bwMode="auto">
          <a:xfrm>
            <a:off x="4581525" y="4324350"/>
            <a:ext cx="4248150" cy="1428750"/>
          </a:xfrm>
          <a:prstGeom prst="rect">
            <a:avLst/>
          </a:prstGeom>
          <a:noFill/>
          <a:ln w="9525">
            <a:solidFill>
              <a:srgbClr val="D9D9D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Number Placeholder 5">
            <a:extLst>
              <a:ext uri="{FF2B5EF4-FFF2-40B4-BE49-F238E27FC236}">
                <a16:creationId xmlns:a16="http://schemas.microsoft.com/office/drawing/2014/main" id="{BB3A2165-F701-11D4-D711-920201BCA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18313" y="6356350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>
              <a:spcBef>
                <a:spcPct val="0"/>
              </a:spcBef>
              <a:buClrTx/>
              <a:buFontTx/>
              <a:buNone/>
            </a:pPr>
            <a:r>
              <a:rPr lang="en-US" altLang="en-US" sz="1400" b="0">
                <a:solidFill>
                  <a:schemeClr val="tx1"/>
                </a:solidFill>
              </a:rPr>
              <a:t>1.</a:t>
            </a:r>
            <a:fld id="{C1160482-0C2F-4BDC-8206-150B004894D9}" type="slidenum">
              <a:rPr lang="en-US" altLang="en-US" sz="1400" b="0" smtClean="0">
                <a:solidFill>
                  <a:schemeClr val="tx1"/>
                </a:solidFill>
              </a:rPr>
              <a:pPr algn="l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 sz="1400" b="0">
              <a:solidFill>
                <a:schemeClr val="tx1"/>
              </a:solidFill>
            </a:endParaRP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3B3FF321-1C80-A82E-0D41-8D1C46F27A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8475" y="93663"/>
            <a:ext cx="8147050" cy="1316037"/>
          </a:xfrm>
        </p:spPr>
        <p:txBody>
          <a:bodyPr/>
          <a:lstStyle/>
          <a:p>
            <a:r>
              <a:rPr lang="en-US" altLang="en-US" sz="4400">
                <a:latin typeface="Arial" panose="020B0604020202020204" pitchFamily="34" charset="0"/>
                <a:cs typeface="Calibri" panose="020F0502020204030204" pitchFamily="34" charset="0"/>
              </a:rPr>
              <a:t>Y: Meta Data (data about X)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36B92273-C55E-96F5-00D0-A471DCEB17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388" y="1341438"/>
            <a:ext cx="6048375" cy="4395787"/>
          </a:xfrm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Binary data</a:t>
            </a:r>
          </a:p>
          <a:p>
            <a:pPr lvl="1"/>
            <a:r>
              <a:rPr lang="en-US" altLang="en-US" sz="2400">
                <a:latin typeface="Arial" panose="020B0604020202020204" pitchFamily="34" charset="0"/>
                <a:cs typeface="Calibri" panose="020F0502020204030204" pitchFamily="34" charset="0"/>
              </a:rPr>
              <a:t>0/1, Y/N, Case/Control</a:t>
            </a:r>
          </a:p>
          <a:p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Nominal Data (&gt; two groups)</a:t>
            </a:r>
          </a:p>
          <a:p>
            <a:pPr lvl="1"/>
            <a:r>
              <a:rPr lang="en-US" altLang="en-US" sz="2400">
                <a:latin typeface="Arial" panose="020B0604020202020204" pitchFamily="34" charset="0"/>
                <a:cs typeface="Calibri" panose="020F0502020204030204" pitchFamily="34" charset="0"/>
              </a:rPr>
              <a:t>Single = 1, Married = 2, Divorced = 3, Widowed = 4</a:t>
            </a:r>
          </a:p>
          <a:p>
            <a:pPr lvl="1"/>
            <a:r>
              <a:rPr lang="en-US" altLang="en-US" sz="2400">
                <a:latin typeface="Arial" panose="020B0604020202020204" pitchFamily="34" charset="0"/>
                <a:cs typeface="Calibri" panose="020F0502020204030204" pitchFamily="34" charset="0"/>
              </a:rPr>
              <a:t>Order is not important</a:t>
            </a:r>
          </a:p>
          <a:p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Ordinal data</a:t>
            </a:r>
          </a:p>
          <a:p>
            <a:pPr lvl="1"/>
            <a:r>
              <a:rPr lang="en-US" altLang="en-US" sz="2400">
                <a:latin typeface="Arial" panose="020B0604020202020204" pitchFamily="34" charset="0"/>
                <a:cs typeface="Calibri" panose="020F0502020204030204" pitchFamily="34" charset="0"/>
              </a:rPr>
              <a:t>Time series</a:t>
            </a:r>
          </a:p>
          <a:p>
            <a:pPr lvl="1"/>
            <a:r>
              <a:rPr lang="en-US" altLang="en-US" sz="2400">
                <a:latin typeface="Arial" panose="020B0604020202020204" pitchFamily="34" charset="0"/>
                <a:cs typeface="Calibri" panose="020F0502020204030204" pitchFamily="34" charset="0"/>
              </a:rPr>
              <a:t>Disease severities</a:t>
            </a:r>
          </a:p>
          <a:p>
            <a:pPr lvl="1"/>
            <a:r>
              <a:rPr lang="en-US" altLang="en-US" sz="2400">
                <a:latin typeface="Arial" panose="020B0604020202020204" pitchFamily="34" charset="0"/>
                <a:cs typeface="Calibri" panose="020F0502020204030204" pitchFamily="34" charset="0"/>
              </a:rPr>
              <a:t>Dose responses</a:t>
            </a:r>
          </a:p>
        </p:txBody>
      </p:sp>
      <p:pic>
        <p:nvPicPr>
          <p:cNvPr id="38916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4E73E2-A3F7-15A3-3722-48606CDF4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1916113"/>
            <a:ext cx="2514600" cy="245586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Title 1">
            <a:extLst>
              <a:ext uri="{FF2B5EF4-FFF2-40B4-BE49-F238E27FC236}">
                <a16:creationId xmlns:a16="http://schemas.microsoft.com/office/drawing/2014/main" id="{FC7BFAC5-BF72-1FA5-06B3-79F45AAC3B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s-ES">
                <a:latin typeface="Calibri" panose="020F0502020204030204" pitchFamily="34" charset="0"/>
                <a:cs typeface="Calibri" panose="020F0502020204030204" pitchFamily="34" charset="0"/>
              </a:rPr>
              <a:t>Put Together (X+Y)</a:t>
            </a:r>
          </a:p>
        </p:txBody>
      </p:sp>
      <p:sp>
        <p:nvSpPr>
          <p:cNvPr id="145410" name="Content Placeholder 2">
            <a:extLst>
              <a:ext uri="{FF2B5EF4-FFF2-40B4-BE49-F238E27FC236}">
                <a16:creationId xmlns:a16="http://schemas.microsoft.com/office/drawing/2014/main" id="{008ADC61-2114-934D-D3C1-5192267493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9388" y="1268413"/>
            <a:ext cx="8839200" cy="4724400"/>
          </a:xfrm>
        </p:spPr>
        <p:txBody>
          <a:bodyPr/>
          <a:lstStyle/>
          <a:p>
            <a:r>
              <a:rPr lang="en-CA" altLang="es-ES">
                <a:latin typeface="Calibri" panose="020F0502020204030204" pitchFamily="34" charset="0"/>
                <a:cs typeface="Calibri" panose="020F0502020204030204" pitchFamily="34" charset="0"/>
              </a:rPr>
              <a:t>Requested by most modules in MetaboAnalyst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42D908-4CDE-E889-2387-7D7EF41EA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912938"/>
            <a:ext cx="7038975" cy="1885950"/>
          </a:xfrm>
          <a:prstGeom prst="rect">
            <a:avLst/>
          </a:prstGeom>
          <a:noFill/>
          <a:ln w="9525">
            <a:solidFill>
              <a:srgbClr val="7F7F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2F5C61-A3E9-5FDF-FDF6-5DCE3A4FF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3929063"/>
            <a:ext cx="7056437" cy="2092325"/>
          </a:xfrm>
          <a:prstGeom prst="rect">
            <a:avLst/>
          </a:prstGeom>
          <a:noFill/>
          <a:ln w="9525">
            <a:solidFill>
              <a:srgbClr val="7F7F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413" name="TextBox 5">
            <a:extLst>
              <a:ext uri="{FF2B5EF4-FFF2-40B4-BE49-F238E27FC236}">
                <a16:creationId xmlns:a16="http://schemas.microsoft.com/office/drawing/2014/main" id="{BC6A684A-58EE-6E99-2E7A-03E03E6880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9113" y="2852738"/>
            <a:ext cx="2520950" cy="461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CA" altLang="es-ES">
                <a:solidFill>
                  <a:srgbClr val="C00000"/>
                </a:solidFill>
              </a:rPr>
              <a:t>Sample in rows</a:t>
            </a:r>
          </a:p>
        </p:txBody>
      </p:sp>
      <p:sp>
        <p:nvSpPr>
          <p:cNvPr id="145414" name="TextBox 6">
            <a:extLst>
              <a:ext uri="{FF2B5EF4-FFF2-40B4-BE49-F238E27FC236}">
                <a16:creationId xmlns:a16="http://schemas.microsoft.com/office/drawing/2014/main" id="{357ECBF1-3163-DFBB-B67C-8E0BFDBAB4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2138" y="5084763"/>
            <a:ext cx="3024187" cy="461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CA" altLang="es-ES">
                <a:solidFill>
                  <a:srgbClr val="C00000"/>
                </a:solidFill>
              </a:rPr>
              <a:t>Sample in columns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>
            <a:extLst>
              <a:ext uri="{FF2B5EF4-FFF2-40B4-BE49-F238E27FC236}">
                <a16:creationId xmlns:a16="http://schemas.microsoft.com/office/drawing/2014/main" id="{632DA06B-7F39-193A-8310-17B66D9D86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Common Terms</a:t>
            </a:r>
          </a:p>
        </p:txBody>
      </p:sp>
      <p:sp>
        <p:nvSpPr>
          <p:cNvPr id="39938" name="Content Placeholder 2">
            <a:extLst>
              <a:ext uri="{FF2B5EF4-FFF2-40B4-BE49-F238E27FC236}">
                <a16:creationId xmlns:a16="http://schemas.microsoft.com/office/drawing/2014/main" id="{8A38D189-3D94-2A9D-C93A-B2FCACDDEA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5288" y="1484313"/>
            <a:ext cx="8596312" cy="4581525"/>
          </a:xfrm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Dimension</a:t>
            </a:r>
          </a:p>
          <a:p>
            <a:pPr lvl="1"/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The number of variables (metabolites, peaks)</a:t>
            </a:r>
          </a:p>
          <a:p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Univariate: </a:t>
            </a:r>
          </a:p>
          <a:p>
            <a:pPr lvl="1"/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Measuring one variable per subject</a:t>
            </a:r>
          </a:p>
          <a:p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Multivariate</a:t>
            </a:r>
          </a:p>
          <a:p>
            <a:pPr lvl="1"/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Measuring many variables per subject</a:t>
            </a:r>
          </a:p>
          <a:p>
            <a:pPr lvl="1"/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Omics data are usually high-dimensional data</a:t>
            </a:r>
          </a:p>
          <a:p>
            <a:endParaRPr lang="en-US" altLang="en-US">
              <a:latin typeface="Arial" panose="020B060402020202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8CC98FE7-F1E2-9011-5076-A0B518F2EF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3850" y="115888"/>
            <a:ext cx="8640763" cy="960437"/>
          </a:xfrm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How Do We Describe the Data?</a:t>
            </a:r>
          </a:p>
        </p:txBody>
      </p:sp>
      <p:sp>
        <p:nvSpPr>
          <p:cNvPr id="40962" name="Content Placeholder 2">
            <a:extLst>
              <a:ext uri="{FF2B5EF4-FFF2-40B4-BE49-F238E27FC236}">
                <a16:creationId xmlns:a16="http://schemas.microsoft.com/office/drawing/2014/main" id="{56B4AFD9-25B4-38F4-A657-6914401DFB9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268413"/>
            <a:ext cx="6049963" cy="4897437"/>
          </a:xfrm>
        </p:spPr>
        <p:txBody>
          <a:bodyPr/>
          <a:lstStyle/>
          <a:p>
            <a:r>
              <a:rPr lang="en-US" altLang="en-US" sz="2400">
                <a:latin typeface="Arial" panose="020B0604020202020204" pitchFamily="34" charset="0"/>
                <a:cs typeface="Calibri" panose="020F0502020204030204" pitchFamily="34" charset="0"/>
              </a:rPr>
              <a:t>Central Tendency – </a:t>
            </a: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center</a:t>
            </a:r>
            <a:r>
              <a:rPr lang="en-US" altLang="en-US" sz="2400">
                <a:latin typeface="Arial" panose="020B0604020202020204" pitchFamily="34" charset="0"/>
                <a:cs typeface="Calibri" panose="020F0502020204030204" pitchFamily="34" charset="0"/>
              </a:rPr>
              <a:t> of the data location</a:t>
            </a:r>
          </a:p>
          <a:p>
            <a:pPr lvl="1"/>
            <a:r>
              <a:rPr lang="en-US" altLang="en-US" sz="2400" b="0">
                <a:latin typeface="Arial" panose="020B0604020202020204" pitchFamily="34" charset="0"/>
                <a:cs typeface="Calibri" panose="020F0502020204030204" pitchFamily="34" charset="0"/>
              </a:rPr>
              <a:t>Mean, Median, Mode</a:t>
            </a:r>
          </a:p>
          <a:p>
            <a:r>
              <a:rPr lang="en-US" altLang="en-US" sz="2400">
                <a:latin typeface="Arial" panose="020B0604020202020204" pitchFamily="34" charset="0"/>
                <a:cs typeface="Calibri" panose="020F0502020204030204" pitchFamily="34" charset="0"/>
              </a:rPr>
              <a:t>Variability – the</a:t>
            </a: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 spread </a:t>
            </a:r>
            <a:r>
              <a:rPr lang="en-US" altLang="en-US" sz="2400">
                <a:latin typeface="Arial" panose="020B0604020202020204" pitchFamily="34" charset="0"/>
                <a:cs typeface="Calibri" panose="020F0502020204030204" pitchFamily="34" charset="0"/>
              </a:rPr>
              <a:t>of the data</a:t>
            </a:r>
          </a:p>
          <a:p>
            <a:pPr lvl="1"/>
            <a:r>
              <a:rPr lang="en-US" altLang="en-US" sz="2400" b="0">
                <a:latin typeface="Arial" panose="020B0604020202020204" pitchFamily="34" charset="0"/>
                <a:cs typeface="Calibri" panose="020F0502020204030204" pitchFamily="34" charset="0"/>
              </a:rPr>
              <a:t>Variance</a:t>
            </a:r>
          </a:p>
          <a:p>
            <a:pPr lvl="1"/>
            <a:r>
              <a:rPr lang="en-US" altLang="en-US" sz="2400" b="0">
                <a:latin typeface="Arial" panose="020B0604020202020204" pitchFamily="34" charset="0"/>
                <a:cs typeface="Calibri" panose="020F0502020204030204" pitchFamily="34" charset="0"/>
              </a:rPr>
              <a:t>Standard deviation</a:t>
            </a:r>
          </a:p>
          <a:p>
            <a:r>
              <a:rPr lang="en-US" altLang="en-US" sz="2400">
                <a:latin typeface="Arial" panose="020B0604020202020204" pitchFamily="34" charset="0"/>
                <a:cs typeface="Calibri" panose="020F0502020204030204" pitchFamily="34" charset="0"/>
              </a:rPr>
              <a:t>Relative standing –</a:t>
            </a: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 distribution </a:t>
            </a:r>
            <a:r>
              <a:rPr lang="en-US" altLang="en-US" sz="2400">
                <a:latin typeface="Arial" panose="020B0604020202020204" pitchFamily="34" charset="0"/>
                <a:cs typeface="Calibri" panose="020F0502020204030204" pitchFamily="34" charset="0"/>
              </a:rPr>
              <a:t>of data within the spread</a:t>
            </a:r>
          </a:p>
          <a:p>
            <a:pPr lvl="1"/>
            <a:r>
              <a:rPr lang="en-US" altLang="en-US" sz="2400" b="0">
                <a:latin typeface="Arial" panose="020B0604020202020204" pitchFamily="34" charset="0"/>
                <a:cs typeface="Calibri" panose="020F0502020204030204" pitchFamily="34" charset="0"/>
              </a:rPr>
              <a:t>Quantiles</a:t>
            </a:r>
          </a:p>
          <a:p>
            <a:pPr lvl="1"/>
            <a:r>
              <a:rPr lang="en-US" altLang="en-US" sz="2400" b="0">
                <a:latin typeface="Arial" panose="020B0604020202020204" pitchFamily="34" charset="0"/>
                <a:cs typeface="Calibri" panose="020F0502020204030204" pitchFamily="34" charset="0"/>
              </a:rPr>
              <a:t>Range</a:t>
            </a:r>
          </a:p>
          <a:p>
            <a:pPr lvl="1"/>
            <a:r>
              <a:rPr lang="en-US" altLang="en-US" sz="2400" b="0">
                <a:latin typeface="Arial" panose="020B0604020202020204" pitchFamily="34" charset="0"/>
                <a:cs typeface="Calibri" panose="020F0502020204030204" pitchFamily="34" charset="0"/>
              </a:rPr>
              <a:t>IQR (inter-quantile range)</a:t>
            </a:r>
          </a:p>
        </p:txBody>
      </p:sp>
      <p:pic>
        <p:nvPicPr>
          <p:cNvPr id="40963" name="Picture 1">
            <a:extLst>
              <a:ext uri="{FF2B5EF4-FFF2-40B4-BE49-F238E27FC236}">
                <a16:creationId xmlns:a16="http://schemas.microsoft.com/office/drawing/2014/main" id="{F733E8F3-0226-1A94-325F-43556CAC8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9" t="21460" r="5260" b="21460"/>
          <a:stretch>
            <a:fillRect/>
          </a:stretch>
        </p:blipFill>
        <p:spPr bwMode="auto">
          <a:xfrm rot="5400000">
            <a:off x="5707857" y="2509044"/>
            <a:ext cx="3600450" cy="212883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:a16="http://schemas.microsoft.com/office/drawing/2014/main" id="{0EE8D398-EA7B-06D7-FFE1-D444627A72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8475" y="93663"/>
            <a:ext cx="8147050" cy="1201737"/>
          </a:xfrm>
        </p:spPr>
        <p:txBody>
          <a:bodyPr/>
          <a:lstStyle/>
          <a:p>
            <a:r>
              <a:rPr lang="en-US" altLang="en-US" sz="4400">
                <a:latin typeface="Arial" panose="020B0604020202020204" pitchFamily="34" charset="0"/>
                <a:cs typeface="Calibri" panose="020F0502020204030204" pitchFamily="34" charset="0"/>
              </a:rPr>
              <a:t>Box-and-whisker plot</a:t>
            </a:r>
          </a:p>
        </p:txBody>
      </p:sp>
      <p:sp>
        <p:nvSpPr>
          <p:cNvPr id="41986" name="Content Placeholder 2">
            <a:extLst>
              <a:ext uri="{FF2B5EF4-FFF2-40B4-BE49-F238E27FC236}">
                <a16:creationId xmlns:a16="http://schemas.microsoft.com/office/drawing/2014/main" id="{3BB84BBD-AC1F-A55E-BA3E-0D51597A6D2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5288" y="1484313"/>
            <a:ext cx="4826000" cy="4548187"/>
          </a:xfrm>
        </p:spPr>
        <p:txBody>
          <a:bodyPr/>
          <a:lstStyle/>
          <a:p>
            <a:r>
              <a:rPr lang="en-US" altLang="en-US" sz="2400">
                <a:latin typeface="Arial" panose="020B0604020202020204" pitchFamily="34" charset="0"/>
                <a:cs typeface="Calibri" panose="020F0502020204030204" pitchFamily="34" charset="0"/>
              </a:rPr>
              <a:t>The 1</a:t>
            </a:r>
            <a:r>
              <a:rPr lang="en-US" altLang="en-US" sz="2400" baseline="30000">
                <a:latin typeface="Arial" panose="020B0604020202020204" pitchFamily="34" charset="0"/>
                <a:cs typeface="Calibri" panose="020F0502020204030204" pitchFamily="34" charset="0"/>
              </a:rPr>
              <a:t>st</a:t>
            </a:r>
            <a:r>
              <a:rPr lang="en-US" altLang="en-US" sz="2400">
                <a:latin typeface="Arial" panose="020B0604020202020204" pitchFamily="34" charset="0"/>
                <a:cs typeface="Calibri" panose="020F0502020204030204" pitchFamily="34" charset="0"/>
              </a:rPr>
              <a:t> quantile Q</a:t>
            </a:r>
            <a:r>
              <a:rPr lang="en-US" altLang="en-US" sz="2400" baseline="-25000">
                <a:latin typeface="Arial" panose="020B0604020202020204" pitchFamily="34" charset="0"/>
                <a:cs typeface="Calibri" panose="020F0502020204030204" pitchFamily="34" charset="0"/>
              </a:rPr>
              <a:t>1</a:t>
            </a:r>
            <a:r>
              <a:rPr lang="en-US" altLang="en-US" sz="2400">
                <a:latin typeface="Arial" panose="020B0604020202020204" pitchFamily="34" charset="0"/>
                <a:cs typeface="Calibri" panose="020F0502020204030204" pitchFamily="34" charset="0"/>
              </a:rPr>
              <a:t> is the value for which 25% of  the observations are smaller and 75% are larger</a:t>
            </a:r>
          </a:p>
          <a:p>
            <a:r>
              <a:rPr lang="en-US" altLang="en-US" sz="2400">
                <a:latin typeface="Arial" panose="020B0604020202020204" pitchFamily="34" charset="0"/>
                <a:cs typeface="Calibri" panose="020F0502020204030204" pitchFamily="34" charset="0"/>
              </a:rPr>
              <a:t>Q</a:t>
            </a:r>
            <a:r>
              <a:rPr lang="en-US" altLang="en-US" sz="2400" baseline="-25000">
                <a:latin typeface="Arial" panose="020B0604020202020204" pitchFamily="34" charset="0"/>
                <a:cs typeface="Calibri" panose="020F0502020204030204" pitchFamily="34" charset="0"/>
              </a:rPr>
              <a:t>2</a:t>
            </a:r>
            <a:r>
              <a:rPr lang="en-US" altLang="en-US" sz="2400">
                <a:latin typeface="Arial" panose="020B0604020202020204" pitchFamily="34" charset="0"/>
                <a:cs typeface="Calibri" panose="020F0502020204030204" pitchFamily="34" charset="0"/>
              </a:rPr>
              <a:t> is the same as median (50% are smaller and 50% larger)</a:t>
            </a:r>
          </a:p>
          <a:p>
            <a:r>
              <a:rPr lang="en-US" altLang="en-US" sz="2400">
                <a:latin typeface="Arial" panose="020B0604020202020204" pitchFamily="34" charset="0"/>
                <a:cs typeface="Calibri" panose="020F0502020204030204" pitchFamily="34" charset="0"/>
              </a:rPr>
              <a:t>Q</a:t>
            </a:r>
            <a:r>
              <a:rPr lang="en-US" altLang="en-US" sz="2400" baseline="-25000">
                <a:latin typeface="Arial" panose="020B0604020202020204" pitchFamily="34" charset="0"/>
                <a:cs typeface="Calibri" panose="020F0502020204030204" pitchFamily="34" charset="0"/>
              </a:rPr>
              <a:t>3</a:t>
            </a:r>
            <a:r>
              <a:rPr lang="en-US" altLang="en-US" sz="2400">
                <a:latin typeface="Arial" panose="020B0604020202020204" pitchFamily="34" charset="0"/>
                <a:cs typeface="Calibri" panose="020F0502020204030204" pitchFamily="34" charset="0"/>
              </a:rPr>
              <a:t> is the value that only 25% of the observations are larger</a:t>
            </a:r>
          </a:p>
          <a:p>
            <a:r>
              <a:rPr lang="en-US" altLang="en-US" sz="2400">
                <a:latin typeface="Arial" panose="020B0604020202020204" pitchFamily="34" charset="0"/>
                <a:cs typeface="Calibri" panose="020F0502020204030204" pitchFamily="34" charset="0"/>
              </a:rPr>
              <a:t>Range is minimum to maximum</a:t>
            </a:r>
          </a:p>
        </p:txBody>
      </p:sp>
      <p:pic>
        <p:nvPicPr>
          <p:cNvPr id="41987" name="Picture 4">
            <a:extLst>
              <a:ext uri="{FF2B5EF4-FFF2-40B4-BE49-F238E27FC236}">
                <a16:creationId xmlns:a16="http://schemas.microsoft.com/office/drawing/2014/main" id="{D19C287D-5385-4CAA-B998-857834B3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24"/>
          <a:stretch>
            <a:fillRect/>
          </a:stretch>
        </p:blipFill>
        <p:spPr bwMode="auto">
          <a:xfrm>
            <a:off x="5411788" y="2070100"/>
            <a:ext cx="3348037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>
            <a:extLst>
              <a:ext uri="{FF2B5EF4-FFF2-40B4-BE49-F238E27FC236}">
                <a16:creationId xmlns:a16="http://schemas.microsoft.com/office/drawing/2014/main" id="{80292C48-8D06-7D49-3EFE-A3F7C5BE68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8475" y="93663"/>
            <a:ext cx="8147050" cy="1011237"/>
          </a:xfrm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Mean vs. Variance</a:t>
            </a:r>
          </a:p>
        </p:txBody>
      </p:sp>
      <p:sp>
        <p:nvSpPr>
          <p:cNvPr id="43010" name="Content Placeholder 3">
            <a:extLst>
              <a:ext uri="{FF2B5EF4-FFF2-40B4-BE49-F238E27FC236}">
                <a16:creationId xmlns:a16="http://schemas.microsoft.com/office/drawing/2014/main" id="{7959E4E6-68F9-C3B3-C5CE-18E5E6D776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5288" y="4076700"/>
            <a:ext cx="5327650" cy="2089150"/>
          </a:xfrm>
        </p:spPr>
        <p:txBody>
          <a:bodyPr/>
          <a:lstStyle/>
          <a:p>
            <a:r>
              <a:rPr lang="en-US" altLang="en-US" sz="2800">
                <a:latin typeface="Arial" panose="020B0604020202020204" pitchFamily="34" charset="0"/>
                <a:cs typeface="Calibri" panose="020F0502020204030204" pitchFamily="34" charset="0"/>
              </a:rPr>
              <a:t>Most univariate tests compare the difference in the means, assuming equal variance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E6ED44-F523-BD99-4099-4C4995D0F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1482725"/>
            <a:ext cx="5476875" cy="2114550"/>
          </a:xfrm>
          <a:prstGeom prst="rect">
            <a:avLst/>
          </a:prstGeom>
          <a:noFill/>
          <a:ln w="38100" cap="sq">
            <a:solidFill>
              <a:srgbClr val="BFBFBF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42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012" name="Group 8">
            <a:extLst>
              <a:ext uri="{FF2B5EF4-FFF2-40B4-BE49-F238E27FC236}">
                <a16:creationId xmlns:a16="http://schemas.microsoft.com/office/drawing/2014/main" id="{5709CDAB-5A4A-DA03-7C7A-D66E78B16027}"/>
              </a:ext>
            </a:extLst>
          </p:cNvPr>
          <p:cNvGrpSpPr>
            <a:grpSpLocks/>
          </p:cNvGrpSpPr>
          <p:nvPr/>
        </p:nvGrpSpPr>
        <p:grpSpPr bwMode="auto">
          <a:xfrm>
            <a:off x="6156325" y="1452563"/>
            <a:ext cx="2379663" cy="4594225"/>
            <a:chOff x="6029324" y="1444625"/>
            <a:chExt cx="2714625" cy="50038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A886F15-6DA4-3DBF-F39F-3004CF54E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37" t="6789" r="53912" b="4073"/>
            <a:stretch>
              <a:fillRect/>
            </a:stretch>
          </p:blipFill>
          <p:spPr bwMode="auto">
            <a:xfrm>
              <a:off x="6029324" y="1444625"/>
              <a:ext cx="2714625" cy="5003800"/>
            </a:xfrm>
            <a:prstGeom prst="rect">
              <a:avLst/>
            </a:prstGeom>
            <a:noFill/>
            <a:ln w="38100" cap="sq">
              <a:solidFill>
                <a:srgbClr val="D9D9D9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808080">
                  <a:alpha val="42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014" name="TextBox 7">
              <a:extLst>
                <a:ext uri="{FF2B5EF4-FFF2-40B4-BE49-F238E27FC236}">
                  <a16:creationId xmlns:a16="http://schemas.microsoft.com/office/drawing/2014/main" id="{DD37F2F0-95C7-B7BE-5E78-C529AF7DE6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29324" y="3584941"/>
              <a:ext cx="2714625" cy="10632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4">
            <a:extLst>
              <a:ext uri="{FF2B5EF4-FFF2-40B4-BE49-F238E27FC236}">
                <a16:creationId xmlns:a16="http://schemas.microsoft.com/office/drawing/2014/main" id="{2D966854-E9F6-DB00-F992-5D0BA9C7CF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8475" y="93663"/>
            <a:ext cx="8147050" cy="1239837"/>
          </a:xfrm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Normal Distribution</a:t>
            </a:r>
          </a:p>
        </p:txBody>
      </p:sp>
      <p:sp>
        <p:nvSpPr>
          <p:cNvPr id="44034" name="Content Placeholder 5">
            <a:extLst>
              <a:ext uri="{FF2B5EF4-FFF2-40B4-BE49-F238E27FC236}">
                <a16:creationId xmlns:a16="http://schemas.microsoft.com/office/drawing/2014/main" id="{D14AA973-EC04-347E-88C0-A02DDA0071E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9750" y="1557338"/>
            <a:ext cx="8135938" cy="4608512"/>
          </a:xfrm>
        </p:spPr>
        <p:txBody>
          <a:bodyPr/>
          <a:lstStyle/>
          <a:p>
            <a:r>
              <a:rPr lang="en-US" altLang="en-US" sz="2800">
                <a:latin typeface="Arial" panose="020B0604020202020204" pitchFamily="34" charset="0"/>
                <a:cs typeface="Calibri" panose="020F0502020204030204" pitchFamily="34" charset="0"/>
              </a:rPr>
              <a:t>Almost any set of biological or physical measurements will display some some variation and these will almost always follow a Normal distribution</a:t>
            </a:r>
          </a:p>
          <a:p>
            <a:r>
              <a:rPr lang="en-US" altLang="en-US" sz="2800">
                <a:latin typeface="Arial" panose="020B0604020202020204" pitchFamily="34" charset="0"/>
                <a:cs typeface="Calibri" panose="020F0502020204030204" pitchFamily="34" charset="0"/>
              </a:rPr>
              <a:t>The larger the set of measurements, the more </a:t>
            </a:r>
            <a:r>
              <a:rPr lang="ja-JP" altLang="en-US" sz="2800">
                <a:latin typeface="Arial" panose="020B0604020202020204" pitchFamily="34" charset="0"/>
                <a:cs typeface="Calibri" panose="020F0502020204030204" pitchFamily="34" charset="0"/>
              </a:rPr>
              <a:t>“</a:t>
            </a:r>
            <a:r>
              <a:rPr lang="en-US" altLang="ja-JP" sz="2800">
                <a:latin typeface="Arial" panose="020B0604020202020204" pitchFamily="34" charset="0"/>
                <a:cs typeface="Calibri" panose="020F0502020204030204" pitchFamily="34" charset="0"/>
              </a:rPr>
              <a:t>normal</a:t>
            </a:r>
            <a:r>
              <a:rPr lang="ja-JP" altLang="en-US" sz="2800">
                <a:latin typeface="Arial" panose="020B0604020202020204" pitchFamily="34" charset="0"/>
                <a:cs typeface="Calibri" panose="020F0502020204030204" pitchFamily="34" charset="0"/>
              </a:rPr>
              <a:t>”</a:t>
            </a:r>
            <a:r>
              <a:rPr lang="en-US" altLang="ja-JP" sz="2800">
                <a:latin typeface="Arial" panose="020B0604020202020204" pitchFamily="34" charset="0"/>
                <a:cs typeface="Calibri" panose="020F0502020204030204" pitchFamily="34" charset="0"/>
              </a:rPr>
              <a:t> the curve</a:t>
            </a:r>
          </a:p>
          <a:p>
            <a:r>
              <a:rPr lang="en-US" altLang="en-US" sz="2800">
                <a:latin typeface="Arial" panose="020B0604020202020204" pitchFamily="34" charset="0"/>
                <a:cs typeface="Calibri" panose="020F0502020204030204" pitchFamily="34" charset="0"/>
              </a:rPr>
              <a:t>Minimum set of measurements to get a normal distribution is </a:t>
            </a:r>
            <a:r>
              <a:rPr lang="en-US" altLang="en-US" sz="2800">
                <a:solidFill>
                  <a:srgbClr val="FF000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30-40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>
            <a:extLst>
              <a:ext uri="{FF2B5EF4-FFF2-40B4-BE49-F238E27FC236}">
                <a16:creationId xmlns:a16="http://schemas.microsoft.com/office/drawing/2014/main" id="{1A0D45B5-FB1F-65D8-874C-BD672CA049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15900"/>
            <a:ext cx="7772400" cy="1143000"/>
          </a:xfrm>
        </p:spPr>
        <p:txBody>
          <a:bodyPr/>
          <a:lstStyle/>
          <a:p>
            <a:r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t>A Bell Curve</a:t>
            </a:r>
          </a:p>
        </p:txBody>
      </p:sp>
      <p:grpSp>
        <p:nvGrpSpPr>
          <p:cNvPr id="45058" name="Group 94">
            <a:extLst>
              <a:ext uri="{FF2B5EF4-FFF2-40B4-BE49-F238E27FC236}">
                <a16:creationId xmlns:a16="http://schemas.microsoft.com/office/drawing/2014/main" id="{75BB3136-3589-08D7-CDCD-5CBE11DEB5CE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2133600"/>
            <a:ext cx="3886200" cy="3048000"/>
            <a:chOff x="1440" y="1920"/>
            <a:chExt cx="1757" cy="1536"/>
          </a:xfrm>
        </p:grpSpPr>
        <p:sp>
          <p:nvSpPr>
            <p:cNvPr id="45064" name="Rectangle 52">
              <a:extLst>
                <a:ext uri="{FF2B5EF4-FFF2-40B4-BE49-F238E27FC236}">
                  <a16:creationId xmlns:a16="http://schemas.microsoft.com/office/drawing/2014/main" id="{8B45B43D-6F85-796A-CA47-39101450A5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0" y="3339"/>
              <a:ext cx="69" cy="11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5065" name="Rectangle 53">
              <a:extLst>
                <a:ext uri="{FF2B5EF4-FFF2-40B4-BE49-F238E27FC236}">
                  <a16:creationId xmlns:a16="http://schemas.microsoft.com/office/drawing/2014/main" id="{CC2F1712-ED3C-A4BA-A934-143A0803DC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9" y="3280"/>
              <a:ext cx="70" cy="1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5066" name="Rectangle 54">
              <a:extLst>
                <a:ext uri="{FF2B5EF4-FFF2-40B4-BE49-F238E27FC236}">
                  <a16:creationId xmlns:a16="http://schemas.microsoft.com/office/drawing/2014/main" id="{BECDFBEA-54A4-2C07-9AEC-90C3ED6831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9" y="3163"/>
              <a:ext cx="70" cy="29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5067" name="Rectangle 55">
              <a:extLst>
                <a:ext uri="{FF2B5EF4-FFF2-40B4-BE49-F238E27FC236}">
                  <a16:creationId xmlns:a16="http://schemas.microsoft.com/office/drawing/2014/main" id="{0DA093FE-9A31-9148-7089-9D96B8835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" y="3045"/>
              <a:ext cx="70" cy="41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5068" name="Rectangle 56">
              <a:extLst>
                <a:ext uri="{FF2B5EF4-FFF2-40B4-BE49-F238E27FC236}">
                  <a16:creationId xmlns:a16="http://schemas.microsoft.com/office/drawing/2014/main" id="{171DEB8D-B38A-C62E-A201-219CC90EC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9" y="2869"/>
              <a:ext cx="69" cy="58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5069" name="Rectangle 57">
              <a:extLst>
                <a:ext uri="{FF2B5EF4-FFF2-40B4-BE49-F238E27FC236}">
                  <a16:creationId xmlns:a16="http://schemas.microsoft.com/office/drawing/2014/main" id="{A917AE7E-068F-2A91-DFDB-83686DE90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397"/>
              <a:ext cx="70" cy="5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5070" name="Rectangle 58">
              <a:extLst>
                <a:ext uri="{FF2B5EF4-FFF2-40B4-BE49-F238E27FC236}">
                  <a16:creationId xmlns:a16="http://schemas.microsoft.com/office/drawing/2014/main" id="{ACBBB99B-1D81-B9EF-E6B7-338E54DF4C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8" y="2635"/>
              <a:ext cx="70" cy="82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5071" name="Rectangle 59">
              <a:extLst>
                <a:ext uri="{FF2B5EF4-FFF2-40B4-BE49-F238E27FC236}">
                  <a16:creationId xmlns:a16="http://schemas.microsoft.com/office/drawing/2014/main" id="{849D7E6B-6A0D-8CEE-FE1B-AFF97C592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8" y="2459"/>
              <a:ext cx="70" cy="99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5072" name="Rectangle 60">
              <a:extLst>
                <a:ext uri="{FF2B5EF4-FFF2-40B4-BE49-F238E27FC236}">
                  <a16:creationId xmlns:a16="http://schemas.microsoft.com/office/drawing/2014/main" id="{3A13EB54-F68F-5093-DF64-5EE88E836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8" y="2224"/>
              <a:ext cx="69" cy="12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5073" name="Rectangle 61">
              <a:extLst>
                <a:ext uri="{FF2B5EF4-FFF2-40B4-BE49-F238E27FC236}">
                  <a16:creationId xmlns:a16="http://schemas.microsoft.com/office/drawing/2014/main" id="{B94BD5F9-31A1-994D-4C06-70E707219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7" y="2048"/>
              <a:ext cx="70" cy="140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5074" name="Rectangle 62">
              <a:extLst>
                <a:ext uri="{FF2B5EF4-FFF2-40B4-BE49-F238E27FC236}">
                  <a16:creationId xmlns:a16="http://schemas.microsoft.com/office/drawing/2014/main" id="{2C9E972F-84FE-DF55-7E15-492BFEB24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7" y="1989"/>
              <a:ext cx="70" cy="146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5075" name="Rectangle 63">
              <a:extLst>
                <a:ext uri="{FF2B5EF4-FFF2-40B4-BE49-F238E27FC236}">
                  <a16:creationId xmlns:a16="http://schemas.microsoft.com/office/drawing/2014/main" id="{268427C3-F86B-FE7A-1873-9D78EAC442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7" y="1931"/>
              <a:ext cx="70" cy="15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5076" name="Rectangle 64">
              <a:extLst>
                <a:ext uri="{FF2B5EF4-FFF2-40B4-BE49-F238E27FC236}">
                  <a16:creationId xmlns:a16="http://schemas.microsoft.com/office/drawing/2014/main" id="{3ED64A59-7E81-67D9-2F55-3A1EE8F8F1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1" y="1920"/>
              <a:ext cx="65" cy="15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5077" name="Rectangle 65">
              <a:extLst>
                <a:ext uri="{FF2B5EF4-FFF2-40B4-BE49-F238E27FC236}">
                  <a16:creationId xmlns:a16="http://schemas.microsoft.com/office/drawing/2014/main" id="{D3465896-44CE-4EEF-C1B6-F93990089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6" y="1989"/>
              <a:ext cx="70" cy="146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5078" name="Rectangle 66">
              <a:extLst>
                <a:ext uri="{FF2B5EF4-FFF2-40B4-BE49-F238E27FC236}">
                  <a16:creationId xmlns:a16="http://schemas.microsoft.com/office/drawing/2014/main" id="{8BEB8FDF-2217-F5F6-46C9-431AFF6FC2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6" y="2048"/>
              <a:ext cx="70" cy="140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5079" name="Rectangle 67">
              <a:extLst>
                <a:ext uri="{FF2B5EF4-FFF2-40B4-BE49-F238E27FC236}">
                  <a16:creationId xmlns:a16="http://schemas.microsoft.com/office/drawing/2014/main" id="{1ECE75CF-AF13-3560-EDBD-AEABD9F7E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6" y="2256"/>
              <a:ext cx="58" cy="12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5080" name="Rectangle 68">
              <a:extLst>
                <a:ext uri="{FF2B5EF4-FFF2-40B4-BE49-F238E27FC236}">
                  <a16:creationId xmlns:a16="http://schemas.microsoft.com/office/drawing/2014/main" id="{06BBFF0E-577B-6B56-CE86-FFED24142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2448"/>
              <a:ext cx="81" cy="100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5081" name="Rectangle 69">
              <a:extLst>
                <a:ext uri="{FF2B5EF4-FFF2-40B4-BE49-F238E27FC236}">
                  <a16:creationId xmlns:a16="http://schemas.microsoft.com/office/drawing/2014/main" id="{E162516B-3A37-4B38-902D-21B3C913C4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5" y="2640"/>
              <a:ext cx="63" cy="81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5082" name="Rectangle 70">
              <a:extLst>
                <a:ext uri="{FF2B5EF4-FFF2-40B4-BE49-F238E27FC236}">
                  <a16:creationId xmlns:a16="http://schemas.microsoft.com/office/drawing/2014/main" id="{3B436ED9-AE20-7165-1A87-EBC46EEF5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2832"/>
              <a:ext cx="89" cy="62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5083" name="Rectangle 71">
              <a:extLst>
                <a:ext uri="{FF2B5EF4-FFF2-40B4-BE49-F238E27FC236}">
                  <a16:creationId xmlns:a16="http://schemas.microsoft.com/office/drawing/2014/main" id="{660990AA-0440-D0D1-5F4F-5A53DB5026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5" y="3024"/>
              <a:ext cx="67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5084" name="Rectangle 72">
              <a:extLst>
                <a:ext uri="{FF2B5EF4-FFF2-40B4-BE49-F238E27FC236}">
                  <a16:creationId xmlns:a16="http://schemas.microsoft.com/office/drawing/2014/main" id="{CDA62399-7CE3-DCAA-1D68-75A61BDF2D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4" y="3168"/>
              <a:ext cx="70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5085" name="Rectangle 73">
              <a:extLst>
                <a:ext uri="{FF2B5EF4-FFF2-40B4-BE49-F238E27FC236}">
                  <a16:creationId xmlns:a16="http://schemas.microsoft.com/office/drawing/2014/main" id="{9C796AA7-1491-2CA5-017E-1F2E61F9AB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4" y="3264"/>
              <a:ext cx="7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5086" name="Rectangle 75">
              <a:extLst>
                <a:ext uri="{FF2B5EF4-FFF2-40B4-BE49-F238E27FC236}">
                  <a16:creationId xmlns:a16="http://schemas.microsoft.com/office/drawing/2014/main" id="{C0777CF4-5FC4-C452-EF91-3F949B7ED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3408"/>
              <a:ext cx="77" cy="4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5087" name="Rectangle 86">
              <a:extLst>
                <a:ext uri="{FF2B5EF4-FFF2-40B4-BE49-F238E27FC236}">
                  <a16:creationId xmlns:a16="http://schemas.microsoft.com/office/drawing/2014/main" id="{5A671F7A-E53A-37AF-66BA-890511E3C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3312"/>
              <a:ext cx="70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5088" name="Rectangle 87">
              <a:extLst>
                <a:ext uri="{FF2B5EF4-FFF2-40B4-BE49-F238E27FC236}">
                  <a16:creationId xmlns:a16="http://schemas.microsoft.com/office/drawing/2014/main" id="{B52FC8A1-2619-EB35-437D-62DA192AE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0" y="3339"/>
              <a:ext cx="70" cy="11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8676" name="Text Box 95">
            <a:extLst>
              <a:ext uri="{FF2B5EF4-FFF2-40B4-BE49-F238E27FC236}">
                <a16:creationId xmlns:a16="http://schemas.microsoft.com/office/drawing/2014/main" id="{4B393763-B290-3ADB-38BF-54B1A4DEC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4925" y="5776913"/>
            <a:ext cx="6888163" cy="4635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dirty="0">
                <a:latin typeface="+mn-lt"/>
              </a:rPr>
              <a:t>Also called a Gaussian or Normal Distribution</a:t>
            </a:r>
          </a:p>
        </p:txBody>
      </p:sp>
      <p:sp>
        <p:nvSpPr>
          <p:cNvPr id="45060" name="Freeform 29">
            <a:extLst>
              <a:ext uri="{FF2B5EF4-FFF2-40B4-BE49-F238E27FC236}">
                <a16:creationId xmlns:a16="http://schemas.microsoft.com/office/drawing/2014/main" id="{93E20B87-D657-9F89-21AF-365E3A025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000" y="2070100"/>
            <a:ext cx="4279900" cy="3124200"/>
          </a:xfrm>
          <a:custGeom>
            <a:avLst/>
            <a:gdLst>
              <a:gd name="T0" fmla="*/ 0 w 4279900"/>
              <a:gd name="T1" fmla="*/ 0 h 3124200"/>
              <a:gd name="T2" fmla="*/ 0 w 4279900"/>
              <a:gd name="T3" fmla="*/ 3124200 h 3124200"/>
              <a:gd name="T4" fmla="*/ 4279900 w 4279900"/>
              <a:gd name="T5" fmla="*/ 3111500 h 3124200"/>
              <a:gd name="T6" fmla="*/ 4279900 w 4279900"/>
              <a:gd name="T7" fmla="*/ 3111500 h 3124200"/>
              <a:gd name="T8" fmla="*/ 4279900 w 4279900"/>
              <a:gd name="T9" fmla="*/ 3111500 h 31242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279900"/>
              <a:gd name="T16" fmla="*/ 0 h 3124200"/>
              <a:gd name="T17" fmla="*/ 4279900 w 4279900"/>
              <a:gd name="T18" fmla="*/ 3124200 h 31242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279900" h="3124200">
                <a:moveTo>
                  <a:pt x="0" y="0"/>
                </a:moveTo>
                <a:lnTo>
                  <a:pt x="0" y="3124200"/>
                </a:lnTo>
                <a:lnTo>
                  <a:pt x="4279900" y="311150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45061" name="TextBox 30">
            <a:extLst>
              <a:ext uri="{FF2B5EF4-FFF2-40B4-BE49-F238E27FC236}">
                <a16:creationId xmlns:a16="http://schemas.microsoft.com/office/drawing/2014/main" id="{DE3AAC98-3509-EB99-86CA-C84FC239B89B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1524000" y="3124201"/>
            <a:ext cx="15192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chemeClr val="tx1"/>
                </a:solidFill>
              </a:rPr>
              <a:t># of each</a:t>
            </a:r>
          </a:p>
        </p:txBody>
      </p:sp>
      <p:sp>
        <p:nvSpPr>
          <p:cNvPr id="45062" name="TextBox 31">
            <a:extLst>
              <a:ext uri="{FF2B5EF4-FFF2-40B4-BE49-F238E27FC236}">
                <a16:creationId xmlns:a16="http://schemas.microsoft.com/office/drawing/2014/main" id="{B6F5CC5C-1932-73CF-FDD2-3F37F726C8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3988" y="5181600"/>
            <a:ext cx="11414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chemeClr val="tx1"/>
                </a:solidFill>
              </a:rPr>
              <a:t>Height</a:t>
            </a:r>
          </a:p>
        </p:txBody>
      </p:sp>
      <p:graphicFrame>
        <p:nvGraphicFramePr>
          <p:cNvPr id="45063" name="Object 3">
            <a:extLst>
              <a:ext uri="{FF2B5EF4-FFF2-40B4-BE49-F238E27FC236}">
                <a16:creationId xmlns:a16="http://schemas.microsoft.com/office/drawing/2014/main" id="{2AF3140A-A1DE-C5CC-F5FF-82FCBF0027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53200" y="3252788"/>
          <a:ext cx="2376488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0" imgH="0" progId="Equation.3">
                  <p:embed/>
                </p:oleObj>
              </mc:Choice>
              <mc:Fallback>
                <p:oleObj name="Equation" r:id="rId2" imgW="0" imgH="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3252788"/>
                        <a:ext cx="2376488" cy="8620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>
            <a:extLst>
              <a:ext uri="{FF2B5EF4-FFF2-40B4-BE49-F238E27FC236}">
                <a16:creationId xmlns:a16="http://schemas.microsoft.com/office/drawing/2014/main" id="{E4039B64-A153-2726-21FF-D94F43F5C3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6263" y="407988"/>
            <a:ext cx="8101012" cy="1143000"/>
          </a:xfrm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Other Distributions are Common</a:t>
            </a:r>
          </a:p>
        </p:txBody>
      </p:sp>
      <p:grpSp>
        <p:nvGrpSpPr>
          <p:cNvPr id="46082" name="Group 2">
            <a:extLst>
              <a:ext uri="{FF2B5EF4-FFF2-40B4-BE49-F238E27FC236}">
                <a16:creationId xmlns:a16="http://schemas.microsoft.com/office/drawing/2014/main" id="{CBED9F27-3D7E-426F-7671-22C1843F511B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3135313"/>
            <a:ext cx="2070100" cy="1979612"/>
            <a:chOff x="323528" y="2971800"/>
            <a:chExt cx="2514600" cy="2286000"/>
          </a:xfrm>
        </p:grpSpPr>
        <p:sp>
          <p:nvSpPr>
            <p:cNvPr id="46197" name="Rectangle 7">
              <a:extLst>
                <a:ext uri="{FF2B5EF4-FFF2-40B4-BE49-F238E27FC236}">
                  <a16:creationId xmlns:a16="http://schemas.microsoft.com/office/drawing/2014/main" id="{88CCC429-2E7B-28AB-67C2-073770F609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853" y="5087938"/>
              <a:ext cx="58738" cy="1698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198" name="Rectangle 8">
              <a:extLst>
                <a:ext uri="{FF2B5EF4-FFF2-40B4-BE49-F238E27FC236}">
                  <a16:creationId xmlns:a16="http://schemas.microsoft.com/office/drawing/2014/main" id="{44DB7DC1-A753-75E9-8BAC-D00476EFD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591" y="5003800"/>
              <a:ext cx="60325" cy="254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199" name="Rectangle 9">
              <a:extLst>
                <a:ext uri="{FF2B5EF4-FFF2-40B4-BE49-F238E27FC236}">
                  <a16:creationId xmlns:a16="http://schemas.microsoft.com/office/drawing/2014/main" id="{7DACBCBE-BE16-E16B-F8E9-08424CDA0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16" y="4833938"/>
              <a:ext cx="60325" cy="4238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200" name="Rectangle 10">
              <a:extLst>
                <a:ext uri="{FF2B5EF4-FFF2-40B4-BE49-F238E27FC236}">
                  <a16:creationId xmlns:a16="http://schemas.microsoft.com/office/drawing/2014/main" id="{58F5E75F-5D83-6907-F8F5-FA6D3A486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1" y="4665663"/>
              <a:ext cx="60325" cy="592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201" name="Rectangle 11">
              <a:extLst>
                <a:ext uri="{FF2B5EF4-FFF2-40B4-BE49-F238E27FC236}">
                  <a16:creationId xmlns:a16="http://schemas.microsoft.com/office/drawing/2014/main" id="{7510148A-58D9-0B76-78F6-B2B274C46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566" y="4411663"/>
              <a:ext cx="58737" cy="846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202" name="Rectangle 12">
              <a:extLst>
                <a:ext uri="{FF2B5EF4-FFF2-40B4-BE49-F238E27FC236}">
                  <a16:creationId xmlns:a16="http://schemas.microsoft.com/office/drawing/2014/main" id="{5BC2EE94-A40E-471B-13D1-96A9AE961E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28" y="5173663"/>
              <a:ext cx="60325" cy="84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203" name="Rectangle 13">
              <a:extLst>
                <a:ext uri="{FF2B5EF4-FFF2-40B4-BE49-F238E27FC236}">
                  <a16:creationId xmlns:a16="http://schemas.microsoft.com/office/drawing/2014/main" id="{D6B4FF96-2793-F334-B95C-327155CFB0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303" y="4071938"/>
              <a:ext cx="60325" cy="11858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204" name="Rectangle 14">
              <a:extLst>
                <a:ext uri="{FF2B5EF4-FFF2-40B4-BE49-F238E27FC236}">
                  <a16:creationId xmlns:a16="http://schemas.microsoft.com/office/drawing/2014/main" id="{D40AE5D6-0186-9393-23F4-EE23114BC5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628" y="3817938"/>
              <a:ext cx="60325" cy="14398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205" name="Rectangle 15">
              <a:extLst>
                <a:ext uri="{FF2B5EF4-FFF2-40B4-BE49-F238E27FC236}">
                  <a16:creationId xmlns:a16="http://schemas.microsoft.com/office/drawing/2014/main" id="{3BEC9D8A-A7F0-CE0E-0D58-0ADCCD5B0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953" y="3479800"/>
              <a:ext cx="58738" cy="1778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206" name="Rectangle 16">
              <a:extLst>
                <a:ext uri="{FF2B5EF4-FFF2-40B4-BE49-F238E27FC236}">
                  <a16:creationId xmlns:a16="http://schemas.microsoft.com/office/drawing/2014/main" id="{2D3C6997-3350-BBDB-4888-B8A453ACA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691" y="3225800"/>
              <a:ext cx="60325" cy="2032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207" name="Rectangle 17">
              <a:extLst>
                <a:ext uri="{FF2B5EF4-FFF2-40B4-BE49-F238E27FC236}">
                  <a16:creationId xmlns:a16="http://schemas.microsoft.com/office/drawing/2014/main" id="{D7218DD4-5D37-A976-2BE1-4BFA73E1A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016" y="3141663"/>
              <a:ext cx="60325" cy="2116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208" name="Rectangle 18">
              <a:extLst>
                <a:ext uri="{FF2B5EF4-FFF2-40B4-BE49-F238E27FC236}">
                  <a16:creationId xmlns:a16="http://schemas.microsoft.com/office/drawing/2014/main" id="{A378EBFC-FA29-9496-7C17-BDEF770655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341" y="3055938"/>
              <a:ext cx="60325" cy="22018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209" name="Rectangle 19">
              <a:extLst>
                <a:ext uri="{FF2B5EF4-FFF2-40B4-BE49-F238E27FC236}">
                  <a16:creationId xmlns:a16="http://schemas.microsoft.com/office/drawing/2014/main" id="{F12DD62C-4434-E8B0-B00A-CB72F2EF0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2666" y="2971800"/>
              <a:ext cx="58737" cy="2286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210" name="Rectangle 20">
              <a:extLst>
                <a:ext uri="{FF2B5EF4-FFF2-40B4-BE49-F238E27FC236}">
                  <a16:creationId xmlns:a16="http://schemas.microsoft.com/office/drawing/2014/main" id="{6B9A8CEA-F63B-7533-5B09-848977579F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1403" y="3141663"/>
              <a:ext cx="60325" cy="2116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211" name="Rectangle 21">
              <a:extLst>
                <a:ext uri="{FF2B5EF4-FFF2-40B4-BE49-F238E27FC236}">
                  <a16:creationId xmlns:a16="http://schemas.microsoft.com/office/drawing/2014/main" id="{FCA4524A-1508-88D6-89FC-AF9799E9E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1728" y="3225800"/>
              <a:ext cx="60325" cy="2032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212" name="Rectangle 22">
              <a:extLst>
                <a:ext uri="{FF2B5EF4-FFF2-40B4-BE49-F238E27FC236}">
                  <a16:creationId xmlns:a16="http://schemas.microsoft.com/office/drawing/2014/main" id="{2EA388A7-81D0-B7BF-BDA8-5BDA0A8F9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2053" y="3395663"/>
              <a:ext cx="58738" cy="1862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213" name="Rectangle 23">
              <a:extLst>
                <a:ext uri="{FF2B5EF4-FFF2-40B4-BE49-F238E27FC236}">
                  <a16:creationId xmlns:a16="http://schemas.microsoft.com/office/drawing/2014/main" id="{1B022C27-AC11-C01F-7689-BC2799C292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0791" y="3649663"/>
              <a:ext cx="60325" cy="1608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214" name="Rectangle 24">
              <a:extLst>
                <a:ext uri="{FF2B5EF4-FFF2-40B4-BE49-F238E27FC236}">
                  <a16:creationId xmlns:a16="http://schemas.microsoft.com/office/drawing/2014/main" id="{D326437F-F9FE-1156-F426-8FAC3558C7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1116" y="3817938"/>
              <a:ext cx="60325" cy="14398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215" name="Rectangle 25">
              <a:extLst>
                <a:ext uri="{FF2B5EF4-FFF2-40B4-BE49-F238E27FC236}">
                  <a16:creationId xmlns:a16="http://schemas.microsoft.com/office/drawing/2014/main" id="{74885E7A-A456-BE83-46CE-D431B6773F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1441" y="3987800"/>
              <a:ext cx="60325" cy="1270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216" name="Rectangle 26">
              <a:extLst>
                <a:ext uri="{FF2B5EF4-FFF2-40B4-BE49-F238E27FC236}">
                  <a16:creationId xmlns:a16="http://schemas.microsoft.com/office/drawing/2014/main" id="{5AD94B31-00BD-291B-A4CD-170DC7CCCC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1766" y="4157663"/>
              <a:ext cx="58737" cy="1100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217" name="Rectangle 27">
              <a:extLst>
                <a:ext uri="{FF2B5EF4-FFF2-40B4-BE49-F238E27FC236}">
                  <a16:creationId xmlns:a16="http://schemas.microsoft.com/office/drawing/2014/main" id="{C26F009A-D393-F0AA-2C03-FF382B25F8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503" y="4325938"/>
              <a:ext cx="60325" cy="9318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218" name="Rectangle 28">
              <a:extLst>
                <a:ext uri="{FF2B5EF4-FFF2-40B4-BE49-F238E27FC236}">
                  <a16:creationId xmlns:a16="http://schemas.microsoft.com/office/drawing/2014/main" id="{8319120B-0D13-CC84-8BD2-48F3070CC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0828" y="4411663"/>
              <a:ext cx="60325" cy="846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219" name="Rectangle 29">
              <a:extLst>
                <a:ext uri="{FF2B5EF4-FFF2-40B4-BE49-F238E27FC236}">
                  <a16:creationId xmlns:a16="http://schemas.microsoft.com/office/drawing/2014/main" id="{7281E513-37A0-6181-AE6E-52EE2E2D6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1153" y="4495800"/>
              <a:ext cx="58738" cy="762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220" name="Rectangle 30">
              <a:extLst>
                <a:ext uri="{FF2B5EF4-FFF2-40B4-BE49-F238E27FC236}">
                  <a16:creationId xmlns:a16="http://schemas.microsoft.com/office/drawing/2014/main" id="{529AFFE8-7F4D-ED5C-854E-9DD6A6D5CA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9891" y="4579938"/>
              <a:ext cx="60325" cy="6778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221" name="Rectangle 31">
              <a:extLst>
                <a:ext uri="{FF2B5EF4-FFF2-40B4-BE49-F238E27FC236}">
                  <a16:creationId xmlns:a16="http://schemas.microsoft.com/office/drawing/2014/main" id="{3874071D-7EAB-A129-DCDC-CEC0FB65F9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0216" y="4665663"/>
              <a:ext cx="60325" cy="592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222" name="Rectangle 32">
              <a:extLst>
                <a:ext uri="{FF2B5EF4-FFF2-40B4-BE49-F238E27FC236}">
                  <a16:creationId xmlns:a16="http://schemas.microsoft.com/office/drawing/2014/main" id="{92D7DBC8-1DF1-3D2C-5E84-278955034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0541" y="4749800"/>
              <a:ext cx="60325" cy="508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223" name="Rectangle 33">
              <a:extLst>
                <a:ext uri="{FF2B5EF4-FFF2-40B4-BE49-F238E27FC236}">
                  <a16:creationId xmlns:a16="http://schemas.microsoft.com/office/drawing/2014/main" id="{AD98B556-0AE9-FFDF-376C-6F7EB2D01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0866" y="4749800"/>
              <a:ext cx="58737" cy="508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224" name="Rectangle 34">
              <a:extLst>
                <a:ext uri="{FF2B5EF4-FFF2-40B4-BE49-F238E27FC236}">
                  <a16:creationId xmlns:a16="http://schemas.microsoft.com/office/drawing/2014/main" id="{D3BD1FD4-4E4D-1EB6-9469-3F924F4535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603" y="4833938"/>
              <a:ext cx="60325" cy="4238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lang="en-US" altLang="en-US" sz="2400" b="0">
                <a:solidFill>
                  <a:schemeClr val="tx1"/>
                </a:solidFill>
              </a:endParaRPr>
            </a:p>
          </p:txBody>
        </p:sp>
        <p:sp>
          <p:nvSpPr>
            <p:cNvPr id="46225" name="Rectangle 35">
              <a:extLst>
                <a:ext uri="{FF2B5EF4-FFF2-40B4-BE49-F238E27FC236}">
                  <a16:creationId xmlns:a16="http://schemas.microsoft.com/office/drawing/2014/main" id="{373F4CAD-D361-36E1-767A-B033BB935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9928" y="4919663"/>
              <a:ext cx="60325" cy="338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226" name="Rectangle 36">
              <a:extLst>
                <a:ext uri="{FF2B5EF4-FFF2-40B4-BE49-F238E27FC236}">
                  <a16:creationId xmlns:a16="http://schemas.microsoft.com/office/drawing/2014/main" id="{EFF5681F-A0CF-F63A-AB42-02F521E29D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0253" y="4919663"/>
              <a:ext cx="58738" cy="338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227" name="Rectangle 37">
              <a:extLst>
                <a:ext uri="{FF2B5EF4-FFF2-40B4-BE49-F238E27FC236}">
                  <a16:creationId xmlns:a16="http://schemas.microsoft.com/office/drawing/2014/main" id="{19D3D5ED-7241-63E0-BDBF-8EC9BE4AF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8991" y="4919663"/>
              <a:ext cx="60325" cy="338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228" name="Rectangle 38">
              <a:extLst>
                <a:ext uri="{FF2B5EF4-FFF2-40B4-BE49-F238E27FC236}">
                  <a16:creationId xmlns:a16="http://schemas.microsoft.com/office/drawing/2014/main" id="{B90824F6-7A00-1EF8-3579-5AEBCD65B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9316" y="5003800"/>
              <a:ext cx="60325" cy="254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229" name="Rectangle 39">
              <a:extLst>
                <a:ext uri="{FF2B5EF4-FFF2-40B4-BE49-F238E27FC236}">
                  <a16:creationId xmlns:a16="http://schemas.microsoft.com/office/drawing/2014/main" id="{A40B73FC-67C8-4D89-9DE3-96855D588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9641" y="5003800"/>
              <a:ext cx="60325" cy="254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230" name="Rectangle 40">
              <a:extLst>
                <a:ext uri="{FF2B5EF4-FFF2-40B4-BE49-F238E27FC236}">
                  <a16:creationId xmlns:a16="http://schemas.microsoft.com/office/drawing/2014/main" id="{18D311E5-77A0-7843-84A4-A596B3D14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9966" y="5003800"/>
              <a:ext cx="58737" cy="254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231" name="Rectangle 41">
              <a:extLst>
                <a:ext uri="{FF2B5EF4-FFF2-40B4-BE49-F238E27FC236}">
                  <a16:creationId xmlns:a16="http://schemas.microsoft.com/office/drawing/2014/main" id="{C1E8B460-1631-FB6D-308F-5E34EE26A1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8703" y="5087938"/>
              <a:ext cx="60325" cy="1698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232" name="Rectangle 42">
              <a:extLst>
                <a:ext uri="{FF2B5EF4-FFF2-40B4-BE49-F238E27FC236}">
                  <a16:creationId xmlns:a16="http://schemas.microsoft.com/office/drawing/2014/main" id="{45DA9A99-CE24-A18C-4A50-F6C0E545F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9028" y="5087938"/>
              <a:ext cx="60325" cy="1698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233" name="Rectangle 43">
              <a:extLst>
                <a:ext uri="{FF2B5EF4-FFF2-40B4-BE49-F238E27FC236}">
                  <a16:creationId xmlns:a16="http://schemas.microsoft.com/office/drawing/2014/main" id="{14751DB1-BF21-856F-7E67-81019B1B2A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9353" y="5087938"/>
              <a:ext cx="58738" cy="1698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234" name="Rectangle 44">
              <a:extLst>
                <a:ext uri="{FF2B5EF4-FFF2-40B4-BE49-F238E27FC236}">
                  <a16:creationId xmlns:a16="http://schemas.microsoft.com/office/drawing/2014/main" id="{FA4492E6-FF4F-9011-9CC8-770FF7790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8091" y="5087938"/>
              <a:ext cx="60325" cy="1698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235" name="Rectangle 45">
              <a:extLst>
                <a:ext uri="{FF2B5EF4-FFF2-40B4-BE49-F238E27FC236}">
                  <a16:creationId xmlns:a16="http://schemas.microsoft.com/office/drawing/2014/main" id="{067D297E-5060-780B-FB19-1A1281A7D4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8416" y="5173663"/>
              <a:ext cx="60325" cy="84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236" name="Rectangle 46">
              <a:extLst>
                <a:ext uri="{FF2B5EF4-FFF2-40B4-BE49-F238E27FC236}">
                  <a16:creationId xmlns:a16="http://schemas.microsoft.com/office/drawing/2014/main" id="{32EAF0C6-A18E-730D-D95C-8C95037956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8741" y="5173663"/>
              <a:ext cx="60325" cy="84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237" name="Rectangle 47">
              <a:extLst>
                <a:ext uri="{FF2B5EF4-FFF2-40B4-BE49-F238E27FC236}">
                  <a16:creationId xmlns:a16="http://schemas.microsoft.com/office/drawing/2014/main" id="{94267BF0-C880-0541-1348-67B83A56D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9066" y="5173663"/>
              <a:ext cx="58737" cy="84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238" name="Rectangle 48">
              <a:extLst>
                <a:ext uri="{FF2B5EF4-FFF2-40B4-BE49-F238E27FC236}">
                  <a16:creationId xmlns:a16="http://schemas.microsoft.com/office/drawing/2014/main" id="{A3EE4A1D-897E-A224-5953-73E43125A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7803" y="5173663"/>
              <a:ext cx="60325" cy="84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46083" name="Group 3">
            <a:extLst>
              <a:ext uri="{FF2B5EF4-FFF2-40B4-BE49-F238E27FC236}">
                <a16:creationId xmlns:a16="http://schemas.microsoft.com/office/drawing/2014/main" id="{CC0BB5AE-12E3-F625-A514-805568441783}"/>
              </a:ext>
            </a:extLst>
          </p:cNvPr>
          <p:cNvGrpSpPr>
            <a:grpSpLocks/>
          </p:cNvGrpSpPr>
          <p:nvPr/>
        </p:nvGrpSpPr>
        <p:grpSpPr bwMode="auto">
          <a:xfrm>
            <a:off x="2978150" y="3170238"/>
            <a:ext cx="2862263" cy="1931987"/>
            <a:chOff x="2987824" y="2971800"/>
            <a:chExt cx="3886200" cy="2286000"/>
          </a:xfrm>
        </p:grpSpPr>
        <p:grpSp>
          <p:nvGrpSpPr>
            <p:cNvPr id="46116" name="Group 49">
              <a:extLst>
                <a:ext uri="{FF2B5EF4-FFF2-40B4-BE49-F238E27FC236}">
                  <a16:creationId xmlns:a16="http://schemas.microsoft.com/office/drawing/2014/main" id="{C1D7DDA9-5B20-9D2F-EBDC-A020D19D78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7824" y="2971800"/>
              <a:ext cx="2514600" cy="2286000"/>
              <a:chOff x="1344" y="2160"/>
              <a:chExt cx="2016" cy="1296"/>
            </a:xfrm>
          </p:grpSpPr>
          <p:sp>
            <p:nvSpPr>
              <p:cNvPr id="46155" name="Rectangle 50">
                <a:extLst>
                  <a:ext uri="{FF2B5EF4-FFF2-40B4-BE49-F238E27FC236}">
                    <a16:creationId xmlns:a16="http://schemas.microsoft.com/office/drawing/2014/main" id="{6A8BF685-9692-94B0-71E5-8DF6205F67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3360"/>
                <a:ext cx="48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6156" name="Rectangle 51">
                <a:extLst>
                  <a:ext uri="{FF2B5EF4-FFF2-40B4-BE49-F238E27FC236}">
                    <a16:creationId xmlns:a16="http://schemas.microsoft.com/office/drawing/2014/main" id="{2564CAAC-F050-9D02-B209-0B7C6513D7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3312"/>
                <a:ext cx="48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6157" name="Rectangle 52">
                <a:extLst>
                  <a:ext uri="{FF2B5EF4-FFF2-40B4-BE49-F238E27FC236}">
                    <a16:creationId xmlns:a16="http://schemas.microsoft.com/office/drawing/2014/main" id="{B5B7E904-6352-7AE6-B52A-46A89F333F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3216"/>
                <a:ext cx="48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6158" name="Rectangle 53">
                <a:extLst>
                  <a:ext uri="{FF2B5EF4-FFF2-40B4-BE49-F238E27FC236}">
                    <a16:creationId xmlns:a16="http://schemas.microsoft.com/office/drawing/2014/main" id="{DA6D860E-67A0-A519-19D9-E468915628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3120"/>
                <a:ext cx="48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6159" name="Rectangle 54">
                <a:extLst>
                  <a:ext uri="{FF2B5EF4-FFF2-40B4-BE49-F238E27FC236}">
                    <a16:creationId xmlns:a16="http://schemas.microsoft.com/office/drawing/2014/main" id="{C7794830-3FED-85AD-A8A0-E7C781513F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976"/>
                <a:ext cx="48" cy="48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6160" name="Rectangle 55">
                <a:extLst>
                  <a:ext uri="{FF2B5EF4-FFF2-40B4-BE49-F238E27FC236}">
                    <a16:creationId xmlns:a16="http://schemas.microsoft.com/office/drawing/2014/main" id="{ABD5F8E6-29F0-500F-4640-54B98D0207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3408"/>
                <a:ext cx="48" cy="4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6161" name="Rectangle 56">
                <a:extLst>
                  <a:ext uri="{FF2B5EF4-FFF2-40B4-BE49-F238E27FC236}">
                    <a16:creationId xmlns:a16="http://schemas.microsoft.com/office/drawing/2014/main" id="{6F2F94DC-9B12-4242-94EE-9336DF6881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784"/>
                <a:ext cx="48" cy="67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6162" name="Rectangle 57">
                <a:extLst>
                  <a:ext uri="{FF2B5EF4-FFF2-40B4-BE49-F238E27FC236}">
                    <a16:creationId xmlns:a16="http://schemas.microsoft.com/office/drawing/2014/main" id="{DE7DE67C-ED34-6D9C-9EC2-801DC754EE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0" y="2640"/>
                <a:ext cx="48" cy="81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6163" name="Rectangle 58">
                <a:extLst>
                  <a:ext uri="{FF2B5EF4-FFF2-40B4-BE49-F238E27FC236}">
                    <a16:creationId xmlns:a16="http://schemas.microsoft.com/office/drawing/2014/main" id="{CDF0B8F7-E01A-5C61-2429-49A09F3DB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448"/>
                <a:ext cx="48" cy="100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6164" name="Rectangle 59">
                <a:extLst>
                  <a:ext uri="{FF2B5EF4-FFF2-40B4-BE49-F238E27FC236}">
                    <a16:creationId xmlns:a16="http://schemas.microsoft.com/office/drawing/2014/main" id="{A43C6AB6-F2D4-9A3A-9FE6-ED16EDD03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" y="2304"/>
                <a:ext cx="48" cy="115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6165" name="Rectangle 60">
                <a:extLst>
                  <a:ext uri="{FF2B5EF4-FFF2-40B4-BE49-F238E27FC236}">
                    <a16:creationId xmlns:a16="http://schemas.microsoft.com/office/drawing/2014/main" id="{C3563AAD-F747-9A5C-9AC1-3A56D6B2F0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2256"/>
                <a:ext cx="48" cy="1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6166" name="Rectangle 61">
                <a:extLst>
                  <a:ext uri="{FF2B5EF4-FFF2-40B4-BE49-F238E27FC236}">
                    <a16:creationId xmlns:a16="http://schemas.microsoft.com/office/drawing/2014/main" id="{1FFE649C-DDE0-6839-BACC-CFDEF0948A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208"/>
                <a:ext cx="48" cy="124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6167" name="Rectangle 62">
                <a:extLst>
                  <a:ext uri="{FF2B5EF4-FFF2-40B4-BE49-F238E27FC236}">
                    <a16:creationId xmlns:a16="http://schemas.microsoft.com/office/drawing/2014/main" id="{122949AB-82F0-E135-CD08-292B612F9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2160"/>
                <a:ext cx="48" cy="12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6168" name="Rectangle 63">
                <a:extLst>
                  <a:ext uri="{FF2B5EF4-FFF2-40B4-BE49-F238E27FC236}">
                    <a16:creationId xmlns:a16="http://schemas.microsoft.com/office/drawing/2014/main" id="{07291E7A-612D-13A7-E5D7-1BFAEEA9E6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2256"/>
                <a:ext cx="48" cy="1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6169" name="Rectangle 64">
                <a:extLst>
                  <a:ext uri="{FF2B5EF4-FFF2-40B4-BE49-F238E27FC236}">
                    <a16:creationId xmlns:a16="http://schemas.microsoft.com/office/drawing/2014/main" id="{813A8557-9E7B-AE43-2DE5-21EAFF6C8D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2304"/>
                <a:ext cx="48" cy="115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6170" name="Rectangle 65">
                <a:extLst>
                  <a:ext uri="{FF2B5EF4-FFF2-40B4-BE49-F238E27FC236}">
                    <a16:creationId xmlns:a16="http://schemas.microsoft.com/office/drawing/2014/main" id="{079BA5A7-7C43-A9D4-F7EE-28A1C75604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2400"/>
                <a:ext cx="48" cy="105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6171" name="Rectangle 66">
                <a:extLst>
                  <a:ext uri="{FF2B5EF4-FFF2-40B4-BE49-F238E27FC236}">
                    <a16:creationId xmlns:a16="http://schemas.microsoft.com/office/drawing/2014/main" id="{02864347-67AC-935A-A723-6371759591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2544"/>
                <a:ext cx="48" cy="91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6172" name="Rectangle 67">
                <a:extLst>
                  <a:ext uri="{FF2B5EF4-FFF2-40B4-BE49-F238E27FC236}">
                    <a16:creationId xmlns:a16="http://schemas.microsoft.com/office/drawing/2014/main" id="{9A9C88D8-6770-58D0-D0AA-9AF125167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640"/>
                <a:ext cx="48" cy="81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6173" name="Rectangle 68">
                <a:extLst>
                  <a:ext uri="{FF2B5EF4-FFF2-40B4-BE49-F238E27FC236}">
                    <a16:creationId xmlns:a16="http://schemas.microsoft.com/office/drawing/2014/main" id="{CDB3D34D-BA48-0DB7-0735-608F406AB8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2736"/>
                <a:ext cx="48" cy="72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6174" name="Rectangle 69">
                <a:extLst>
                  <a:ext uri="{FF2B5EF4-FFF2-40B4-BE49-F238E27FC236}">
                    <a16:creationId xmlns:a16="http://schemas.microsoft.com/office/drawing/2014/main" id="{157B1E39-0683-12CD-E22F-CAC783111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6" y="2832"/>
                <a:ext cx="48" cy="62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6175" name="Rectangle 70">
                <a:extLst>
                  <a:ext uri="{FF2B5EF4-FFF2-40B4-BE49-F238E27FC236}">
                    <a16:creationId xmlns:a16="http://schemas.microsoft.com/office/drawing/2014/main" id="{1C156010-1BA7-EF5B-CB8F-D4BAAC01E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2928"/>
                <a:ext cx="48" cy="52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6176" name="Rectangle 71">
                <a:extLst>
                  <a:ext uri="{FF2B5EF4-FFF2-40B4-BE49-F238E27FC236}">
                    <a16:creationId xmlns:a16="http://schemas.microsoft.com/office/drawing/2014/main" id="{1E70788B-9A24-C8CA-0E8C-F771F621DF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976"/>
                <a:ext cx="48" cy="48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6177" name="Rectangle 72">
                <a:extLst>
                  <a:ext uri="{FF2B5EF4-FFF2-40B4-BE49-F238E27FC236}">
                    <a16:creationId xmlns:a16="http://schemas.microsoft.com/office/drawing/2014/main" id="{8486BCDA-9065-3518-3BFB-EEA8B2C233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0" y="3024"/>
                <a:ext cx="48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6178" name="Rectangle 73">
                <a:extLst>
                  <a:ext uri="{FF2B5EF4-FFF2-40B4-BE49-F238E27FC236}">
                    <a16:creationId xmlns:a16="http://schemas.microsoft.com/office/drawing/2014/main" id="{752DECFD-AB92-2838-EDBD-3EAD8F0AC0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3072"/>
                <a:ext cx="48" cy="38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6179" name="Rectangle 74">
                <a:extLst>
                  <a:ext uri="{FF2B5EF4-FFF2-40B4-BE49-F238E27FC236}">
                    <a16:creationId xmlns:a16="http://schemas.microsoft.com/office/drawing/2014/main" id="{0E5AE6AA-41F2-414F-42AA-573AC4D199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6" y="3120"/>
                <a:ext cx="48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6180" name="Rectangle 75">
                <a:extLst>
                  <a:ext uri="{FF2B5EF4-FFF2-40B4-BE49-F238E27FC236}">
                    <a16:creationId xmlns:a16="http://schemas.microsoft.com/office/drawing/2014/main" id="{9FA89571-D091-6C3A-EBE0-1D185F5F62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3168"/>
                <a:ext cx="4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6181" name="Rectangle 76">
                <a:extLst>
                  <a:ext uri="{FF2B5EF4-FFF2-40B4-BE49-F238E27FC236}">
                    <a16:creationId xmlns:a16="http://schemas.microsoft.com/office/drawing/2014/main" id="{9DF24F0C-C0A4-8272-BA11-FA3EF740F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3168"/>
                <a:ext cx="4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6182" name="Rectangle 77">
                <a:extLst>
                  <a:ext uri="{FF2B5EF4-FFF2-40B4-BE49-F238E27FC236}">
                    <a16:creationId xmlns:a16="http://schemas.microsoft.com/office/drawing/2014/main" id="{70D9809A-8250-A77F-E79D-6012689AEA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0" y="3216"/>
                <a:ext cx="48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183" name="Rectangle 78">
                <a:extLst>
                  <a:ext uri="{FF2B5EF4-FFF2-40B4-BE49-F238E27FC236}">
                    <a16:creationId xmlns:a16="http://schemas.microsoft.com/office/drawing/2014/main" id="{C37A100D-E36E-6F7A-9689-F3B2C960A1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8" y="3264"/>
                <a:ext cx="48" cy="19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6184" name="Rectangle 79">
                <a:extLst>
                  <a:ext uri="{FF2B5EF4-FFF2-40B4-BE49-F238E27FC236}">
                    <a16:creationId xmlns:a16="http://schemas.microsoft.com/office/drawing/2014/main" id="{7E2AE021-1038-2813-56A4-E5C6600BCA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3264"/>
                <a:ext cx="48" cy="19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6185" name="Rectangle 80">
                <a:extLst>
                  <a:ext uri="{FF2B5EF4-FFF2-40B4-BE49-F238E27FC236}">
                    <a16:creationId xmlns:a16="http://schemas.microsoft.com/office/drawing/2014/main" id="{9464B1CB-9EED-87D7-3888-8EDE13293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4" y="3264"/>
                <a:ext cx="48" cy="19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6186" name="Rectangle 81">
                <a:extLst>
                  <a:ext uri="{FF2B5EF4-FFF2-40B4-BE49-F238E27FC236}">
                    <a16:creationId xmlns:a16="http://schemas.microsoft.com/office/drawing/2014/main" id="{E4CE85C0-F4B3-D665-4C49-768D180FBD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3312"/>
                <a:ext cx="48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6187" name="Rectangle 82">
                <a:extLst>
                  <a:ext uri="{FF2B5EF4-FFF2-40B4-BE49-F238E27FC236}">
                    <a16:creationId xmlns:a16="http://schemas.microsoft.com/office/drawing/2014/main" id="{0BABBFF8-43CF-84DD-9F3C-9508D36E4E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3312"/>
                <a:ext cx="48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6188" name="Rectangle 83">
                <a:extLst>
                  <a:ext uri="{FF2B5EF4-FFF2-40B4-BE49-F238E27FC236}">
                    <a16:creationId xmlns:a16="http://schemas.microsoft.com/office/drawing/2014/main" id="{C0747CC5-B88D-F536-2F5A-9236C2F2A1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8" y="3312"/>
                <a:ext cx="48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6189" name="Rectangle 84">
                <a:extLst>
                  <a:ext uri="{FF2B5EF4-FFF2-40B4-BE49-F238E27FC236}">
                    <a16:creationId xmlns:a16="http://schemas.microsoft.com/office/drawing/2014/main" id="{4E168482-0589-C3ED-958B-26DCB1147D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3360"/>
                <a:ext cx="48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6190" name="Rectangle 85">
                <a:extLst>
                  <a:ext uri="{FF2B5EF4-FFF2-40B4-BE49-F238E27FC236}">
                    <a16:creationId xmlns:a16="http://schemas.microsoft.com/office/drawing/2014/main" id="{2DFFEEA8-CC6E-8312-899A-10A0ACC61C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3360"/>
                <a:ext cx="48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6191" name="Rectangle 86">
                <a:extLst>
                  <a:ext uri="{FF2B5EF4-FFF2-40B4-BE49-F238E27FC236}">
                    <a16:creationId xmlns:a16="http://schemas.microsoft.com/office/drawing/2014/main" id="{707BFC2C-40E4-A84F-0F78-C97FD3BE3E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2" y="3360"/>
                <a:ext cx="48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6192" name="Rectangle 87">
                <a:extLst>
                  <a:ext uri="{FF2B5EF4-FFF2-40B4-BE49-F238E27FC236}">
                    <a16:creationId xmlns:a16="http://schemas.microsoft.com/office/drawing/2014/main" id="{802138B0-AC37-C05C-FDF7-66D3F1A953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" y="3360"/>
                <a:ext cx="48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6193" name="Rectangle 88">
                <a:extLst>
                  <a:ext uri="{FF2B5EF4-FFF2-40B4-BE49-F238E27FC236}">
                    <a16:creationId xmlns:a16="http://schemas.microsoft.com/office/drawing/2014/main" id="{B4B1F5FD-D1DB-86F3-8580-2F6364B917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3408"/>
                <a:ext cx="48" cy="4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6194" name="Rectangle 89">
                <a:extLst>
                  <a:ext uri="{FF2B5EF4-FFF2-40B4-BE49-F238E27FC236}">
                    <a16:creationId xmlns:a16="http://schemas.microsoft.com/office/drawing/2014/main" id="{5A0DD854-9F10-F04D-9A49-D656AE8A8E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6" y="3408"/>
                <a:ext cx="48" cy="4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6195" name="Rectangle 90">
                <a:extLst>
                  <a:ext uri="{FF2B5EF4-FFF2-40B4-BE49-F238E27FC236}">
                    <a16:creationId xmlns:a16="http://schemas.microsoft.com/office/drawing/2014/main" id="{E2203FC8-2D19-6629-DD7C-2C63B006E3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4" y="3408"/>
                <a:ext cx="48" cy="4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6196" name="Rectangle 91">
                <a:extLst>
                  <a:ext uri="{FF2B5EF4-FFF2-40B4-BE49-F238E27FC236}">
                    <a16:creationId xmlns:a16="http://schemas.microsoft.com/office/drawing/2014/main" id="{8786E76A-9D2A-A5C9-62F9-C19A19A676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3408"/>
                <a:ext cx="48" cy="4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6117" name="Rectangle 96">
              <a:extLst>
                <a:ext uri="{FF2B5EF4-FFF2-40B4-BE49-F238E27FC236}">
                  <a16:creationId xmlns:a16="http://schemas.microsoft.com/office/drawing/2014/main" id="{AB7C189D-5716-690B-F759-1BAD4088BE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9137" y="4665663"/>
              <a:ext cx="60325" cy="592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118" name="Rectangle 97">
              <a:extLst>
                <a:ext uri="{FF2B5EF4-FFF2-40B4-BE49-F238E27FC236}">
                  <a16:creationId xmlns:a16="http://schemas.microsoft.com/office/drawing/2014/main" id="{1460DD44-CD37-3ACA-56D4-652E6FF975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9462" y="4411663"/>
              <a:ext cx="58737" cy="846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119" name="Rectangle 99">
              <a:extLst>
                <a:ext uri="{FF2B5EF4-FFF2-40B4-BE49-F238E27FC236}">
                  <a16:creationId xmlns:a16="http://schemas.microsoft.com/office/drawing/2014/main" id="{D123E17C-4AC1-8CC0-6C9E-D5D75B2FFB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8199" y="4071938"/>
              <a:ext cx="60325" cy="11858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120" name="Rectangle 100">
              <a:extLst>
                <a:ext uri="{FF2B5EF4-FFF2-40B4-BE49-F238E27FC236}">
                  <a16:creationId xmlns:a16="http://schemas.microsoft.com/office/drawing/2014/main" id="{30009373-09BF-152A-E30F-78302EFD9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8524" y="3817938"/>
              <a:ext cx="60325" cy="14398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121" name="Rectangle 101">
              <a:extLst>
                <a:ext uri="{FF2B5EF4-FFF2-40B4-BE49-F238E27FC236}">
                  <a16:creationId xmlns:a16="http://schemas.microsoft.com/office/drawing/2014/main" id="{F7F89F73-CE4C-D11F-5B3F-257A154567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8849" y="3479800"/>
              <a:ext cx="58738" cy="1778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122" name="Rectangle 102">
              <a:extLst>
                <a:ext uri="{FF2B5EF4-FFF2-40B4-BE49-F238E27FC236}">
                  <a16:creationId xmlns:a16="http://schemas.microsoft.com/office/drawing/2014/main" id="{1F36263C-9255-7DA4-3519-E06C29853B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7587" y="3225800"/>
              <a:ext cx="60325" cy="2032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123" name="Rectangle 103">
              <a:extLst>
                <a:ext uri="{FF2B5EF4-FFF2-40B4-BE49-F238E27FC236}">
                  <a16:creationId xmlns:a16="http://schemas.microsoft.com/office/drawing/2014/main" id="{DAD10425-EC13-D9D1-361F-2EAFCC324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7912" y="3141663"/>
              <a:ext cx="60325" cy="2116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124" name="Rectangle 104">
              <a:extLst>
                <a:ext uri="{FF2B5EF4-FFF2-40B4-BE49-F238E27FC236}">
                  <a16:creationId xmlns:a16="http://schemas.microsoft.com/office/drawing/2014/main" id="{14AC182C-15DD-2774-B735-723F350712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8237" y="3055938"/>
              <a:ext cx="60325" cy="22018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125" name="Rectangle 105">
              <a:extLst>
                <a:ext uri="{FF2B5EF4-FFF2-40B4-BE49-F238E27FC236}">
                  <a16:creationId xmlns:a16="http://schemas.microsoft.com/office/drawing/2014/main" id="{0C6C56AC-4920-5172-83F7-9BCEC0CDB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8562" y="2971800"/>
              <a:ext cx="58737" cy="2286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126" name="Rectangle 106">
              <a:extLst>
                <a:ext uri="{FF2B5EF4-FFF2-40B4-BE49-F238E27FC236}">
                  <a16:creationId xmlns:a16="http://schemas.microsoft.com/office/drawing/2014/main" id="{3DABBA5A-77D2-6F29-F34F-B078FFF68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299" y="3141663"/>
              <a:ext cx="60325" cy="2116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127" name="Rectangle 107">
              <a:extLst>
                <a:ext uri="{FF2B5EF4-FFF2-40B4-BE49-F238E27FC236}">
                  <a16:creationId xmlns:a16="http://schemas.microsoft.com/office/drawing/2014/main" id="{9ABCB068-B171-187B-48A8-CDE708B7A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7624" y="3225800"/>
              <a:ext cx="60325" cy="2032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128" name="Rectangle 108">
              <a:extLst>
                <a:ext uri="{FF2B5EF4-FFF2-40B4-BE49-F238E27FC236}">
                  <a16:creationId xmlns:a16="http://schemas.microsoft.com/office/drawing/2014/main" id="{D7ED37CC-4DD1-0B93-A325-A24EC6D99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949" y="3395663"/>
              <a:ext cx="58738" cy="1862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129" name="Rectangle 109">
              <a:extLst>
                <a:ext uri="{FF2B5EF4-FFF2-40B4-BE49-F238E27FC236}">
                  <a16:creationId xmlns:a16="http://schemas.microsoft.com/office/drawing/2014/main" id="{8F08C7B1-448E-033D-F9A3-EA0EC7DFF2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6687" y="3649663"/>
              <a:ext cx="60325" cy="1608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130" name="Rectangle 110">
              <a:extLst>
                <a:ext uri="{FF2B5EF4-FFF2-40B4-BE49-F238E27FC236}">
                  <a16:creationId xmlns:a16="http://schemas.microsoft.com/office/drawing/2014/main" id="{B14F4FB7-19E0-63D3-9C4B-F2ED82F442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7012" y="3817938"/>
              <a:ext cx="60325" cy="14398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131" name="Rectangle 111">
              <a:extLst>
                <a:ext uri="{FF2B5EF4-FFF2-40B4-BE49-F238E27FC236}">
                  <a16:creationId xmlns:a16="http://schemas.microsoft.com/office/drawing/2014/main" id="{B61EA7C7-0283-E9C0-A67D-5EC718DCE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7337" y="3987800"/>
              <a:ext cx="60325" cy="1270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132" name="Rectangle 112">
              <a:extLst>
                <a:ext uri="{FF2B5EF4-FFF2-40B4-BE49-F238E27FC236}">
                  <a16:creationId xmlns:a16="http://schemas.microsoft.com/office/drawing/2014/main" id="{46010BCF-7842-27D8-5859-836BA65D0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662" y="4157663"/>
              <a:ext cx="58737" cy="1100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133" name="Rectangle 113">
              <a:extLst>
                <a:ext uri="{FF2B5EF4-FFF2-40B4-BE49-F238E27FC236}">
                  <a16:creationId xmlns:a16="http://schemas.microsoft.com/office/drawing/2014/main" id="{944A5E1C-4388-8D1D-A392-9E8860B9BC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6399" y="4325938"/>
              <a:ext cx="60325" cy="9318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134" name="Rectangle 114">
              <a:extLst>
                <a:ext uri="{FF2B5EF4-FFF2-40B4-BE49-F238E27FC236}">
                  <a16:creationId xmlns:a16="http://schemas.microsoft.com/office/drawing/2014/main" id="{C0331EE3-D61D-FBD2-7316-0DEC3962C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6724" y="4411663"/>
              <a:ext cx="60325" cy="846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135" name="Rectangle 115">
              <a:extLst>
                <a:ext uri="{FF2B5EF4-FFF2-40B4-BE49-F238E27FC236}">
                  <a16:creationId xmlns:a16="http://schemas.microsoft.com/office/drawing/2014/main" id="{B1C877A7-D4A7-CB97-717D-C9F6F1E77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7049" y="4495800"/>
              <a:ext cx="58738" cy="762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136" name="Rectangle 116">
              <a:extLst>
                <a:ext uri="{FF2B5EF4-FFF2-40B4-BE49-F238E27FC236}">
                  <a16:creationId xmlns:a16="http://schemas.microsoft.com/office/drawing/2014/main" id="{71378833-85FE-25AD-F696-3F5BAE0E52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5787" y="4579938"/>
              <a:ext cx="60325" cy="6778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137" name="Rectangle 117">
              <a:extLst>
                <a:ext uri="{FF2B5EF4-FFF2-40B4-BE49-F238E27FC236}">
                  <a16:creationId xmlns:a16="http://schemas.microsoft.com/office/drawing/2014/main" id="{A55CB6BE-E3BC-D018-4A47-0D8C0D036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6112" y="4665663"/>
              <a:ext cx="60325" cy="592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138" name="Rectangle 118">
              <a:extLst>
                <a:ext uri="{FF2B5EF4-FFF2-40B4-BE49-F238E27FC236}">
                  <a16:creationId xmlns:a16="http://schemas.microsoft.com/office/drawing/2014/main" id="{6B87BF77-D226-39F0-E503-126280767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437" y="4749800"/>
              <a:ext cx="60325" cy="508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139" name="Rectangle 119">
              <a:extLst>
                <a:ext uri="{FF2B5EF4-FFF2-40B4-BE49-F238E27FC236}">
                  <a16:creationId xmlns:a16="http://schemas.microsoft.com/office/drawing/2014/main" id="{93C03A7F-CFC1-AB68-4AE2-71FDC2C31E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6762" y="4749800"/>
              <a:ext cx="58737" cy="508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140" name="Rectangle 120">
              <a:extLst>
                <a:ext uri="{FF2B5EF4-FFF2-40B4-BE49-F238E27FC236}">
                  <a16:creationId xmlns:a16="http://schemas.microsoft.com/office/drawing/2014/main" id="{7AF567B3-CF81-BF71-D636-6EF2DFF86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5499" y="4833938"/>
              <a:ext cx="60325" cy="4238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lang="en-US" altLang="en-US" sz="2400" b="0">
                <a:solidFill>
                  <a:schemeClr val="tx1"/>
                </a:solidFill>
              </a:endParaRPr>
            </a:p>
          </p:txBody>
        </p:sp>
        <p:sp>
          <p:nvSpPr>
            <p:cNvPr id="46141" name="Rectangle 121">
              <a:extLst>
                <a:ext uri="{FF2B5EF4-FFF2-40B4-BE49-F238E27FC236}">
                  <a16:creationId xmlns:a16="http://schemas.microsoft.com/office/drawing/2014/main" id="{2514BD10-F940-CFF2-AD74-A34669BE61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5824" y="4919663"/>
              <a:ext cx="60325" cy="338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142" name="Rectangle 122">
              <a:extLst>
                <a:ext uri="{FF2B5EF4-FFF2-40B4-BE49-F238E27FC236}">
                  <a16:creationId xmlns:a16="http://schemas.microsoft.com/office/drawing/2014/main" id="{75F9B668-310F-98E0-E182-7BCD7CAA0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149" y="4919663"/>
              <a:ext cx="58738" cy="338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143" name="Rectangle 123">
              <a:extLst>
                <a:ext uri="{FF2B5EF4-FFF2-40B4-BE49-F238E27FC236}">
                  <a16:creationId xmlns:a16="http://schemas.microsoft.com/office/drawing/2014/main" id="{E841A4C5-C78C-E283-ADB0-8D7779D147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887" y="4919663"/>
              <a:ext cx="60325" cy="338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144" name="Rectangle 124">
              <a:extLst>
                <a:ext uri="{FF2B5EF4-FFF2-40B4-BE49-F238E27FC236}">
                  <a16:creationId xmlns:a16="http://schemas.microsoft.com/office/drawing/2014/main" id="{73B23504-706A-506F-B0AC-26DEFA3E4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5212" y="5003800"/>
              <a:ext cx="60325" cy="254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145" name="Rectangle 125">
              <a:extLst>
                <a:ext uri="{FF2B5EF4-FFF2-40B4-BE49-F238E27FC236}">
                  <a16:creationId xmlns:a16="http://schemas.microsoft.com/office/drawing/2014/main" id="{0F01EA4B-317A-D983-EDBA-1BFD22C3F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5537" y="5003800"/>
              <a:ext cx="60325" cy="254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146" name="Rectangle 126">
              <a:extLst>
                <a:ext uri="{FF2B5EF4-FFF2-40B4-BE49-F238E27FC236}">
                  <a16:creationId xmlns:a16="http://schemas.microsoft.com/office/drawing/2014/main" id="{900C41FE-FD34-3F8F-C358-0347ABB65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5862" y="5003800"/>
              <a:ext cx="58737" cy="254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147" name="Rectangle 127">
              <a:extLst>
                <a:ext uri="{FF2B5EF4-FFF2-40B4-BE49-F238E27FC236}">
                  <a16:creationId xmlns:a16="http://schemas.microsoft.com/office/drawing/2014/main" id="{30A7600C-1630-7781-C37D-B574483BA5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4599" y="5087938"/>
              <a:ext cx="60325" cy="1698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148" name="Rectangle 128">
              <a:extLst>
                <a:ext uri="{FF2B5EF4-FFF2-40B4-BE49-F238E27FC236}">
                  <a16:creationId xmlns:a16="http://schemas.microsoft.com/office/drawing/2014/main" id="{15F4236E-2506-D903-5879-5B550D8F0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4924" y="5087938"/>
              <a:ext cx="60325" cy="1698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149" name="Rectangle 129">
              <a:extLst>
                <a:ext uri="{FF2B5EF4-FFF2-40B4-BE49-F238E27FC236}">
                  <a16:creationId xmlns:a16="http://schemas.microsoft.com/office/drawing/2014/main" id="{7CC51CC3-008D-905A-C118-68007729CD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5249" y="5087938"/>
              <a:ext cx="58738" cy="1698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150" name="Rectangle 130">
              <a:extLst>
                <a:ext uri="{FF2B5EF4-FFF2-40B4-BE49-F238E27FC236}">
                  <a16:creationId xmlns:a16="http://schemas.microsoft.com/office/drawing/2014/main" id="{36111E82-548E-C3CD-A787-C699D68EE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3987" y="5087938"/>
              <a:ext cx="60325" cy="1698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151" name="Rectangle 131">
              <a:extLst>
                <a:ext uri="{FF2B5EF4-FFF2-40B4-BE49-F238E27FC236}">
                  <a16:creationId xmlns:a16="http://schemas.microsoft.com/office/drawing/2014/main" id="{20188891-6822-05B8-2728-CD2D17192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4312" y="5173663"/>
              <a:ext cx="60325" cy="84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152" name="Rectangle 132">
              <a:extLst>
                <a:ext uri="{FF2B5EF4-FFF2-40B4-BE49-F238E27FC236}">
                  <a16:creationId xmlns:a16="http://schemas.microsoft.com/office/drawing/2014/main" id="{85D55712-330E-6163-9FE3-790E37D10A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4637" y="5173663"/>
              <a:ext cx="60325" cy="84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153" name="Rectangle 133">
              <a:extLst>
                <a:ext uri="{FF2B5EF4-FFF2-40B4-BE49-F238E27FC236}">
                  <a16:creationId xmlns:a16="http://schemas.microsoft.com/office/drawing/2014/main" id="{880DFCCF-E062-2359-2F78-F35E291ED6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4962" y="5173663"/>
              <a:ext cx="58737" cy="84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154" name="Rectangle 134">
              <a:extLst>
                <a:ext uri="{FF2B5EF4-FFF2-40B4-BE49-F238E27FC236}">
                  <a16:creationId xmlns:a16="http://schemas.microsoft.com/office/drawing/2014/main" id="{2E03D1A6-B8F0-0DCB-AFD0-91047EA0A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3699" y="5173663"/>
              <a:ext cx="60325" cy="84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46084" name="Text Box 136">
            <a:extLst>
              <a:ext uri="{FF2B5EF4-FFF2-40B4-BE49-F238E27FC236}">
                <a16:creationId xmlns:a16="http://schemas.microsoft.com/office/drawing/2014/main" id="{9BB77C51-CC73-7CEC-80D5-44B162A54D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913" y="2209800"/>
            <a:ext cx="80121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chemeClr val="tx1"/>
                </a:solidFill>
              </a:rPr>
              <a:t>Unimodal		Bimodal                       Skewed</a:t>
            </a:r>
          </a:p>
        </p:txBody>
      </p:sp>
      <p:grpSp>
        <p:nvGrpSpPr>
          <p:cNvPr id="46085" name="Group 159">
            <a:extLst>
              <a:ext uri="{FF2B5EF4-FFF2-40B4-BE49-F238E27FC236}">
                <a16:creationId xmlns:a16="http://schemas.microsoft.com/office/drawing/2014/main" id="{E820D4A8-DD60-5FE8-7F65-566FBAA2ED04}"/>
              </a:ext>
            </a:extLst>
          </p:cNvPr>
          <p:cNvGrpSpPr>
            <a:grpSpLocks/>
          </p:cNvGrpSpPr>
          <p:nvPr/>
        </p:nvGrpSpPr>
        <p:grpSpPr bwMode="auto">
          <a:xfrm>
            <a:off x="6584950" y="2813050"/>
            <a:ext cx="1992313" cy="2305050"/>
            <a:chOff x="1066800" y="2352675"/>
            <a:chExt cx="2971800" cy="3362325"/>
          </a:xfrm>
        </p:grpSpPr>
        <p:sp>
          <p:nvSpPr>
            <p:cNvPr id="46086" name="Rectangle 24">
              <a:extLst>
                <a:ext uri="{FF2B5EF4-FFF2-40B4-BE49-F238E27FC236}">
                  <a16:creationId xmlns:a16="http://schemas.microsoft.com/office/drawing/2014/main" id="{E5D0027C-CB1E-6AA1-C811-EF4B6158E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800" y="2667000"/>
              <a:ext cx="88900" cy="3048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087" name="Rectangle 25">
              <a:extLst>
                <a:ext uri="{FF2B5EF4-FFF2-40B4-BE49-F238E27FC236}">
                  <a16:creationId xmlns:a16="http://schemas.microsoft.com/office/drawing/2014/main" id="{B1D739A1-F208-8780-0519-96DFF6656E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5700" y="2352675"/>
              <a:ext cx="87313" cy="33623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088" name="Rectangle 26">
              <a:extLst>
                <a:ext uri="{FF2B5EF4-FFF2-40B4-BE49-F238E27FC236}">
                  <a16:creationId xmlns:a16="http://schemas.microsoft.com/office/drawing/2014/main" id="{2CD5D469-545F-2827-86ED-99D5C36ED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3013" y="2801938"/>
              <a:ext cx="88900" cy="29130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089" name="Rectangle 27">
              <a:extLst>
                <a:ext uri="{FF2B5EF4-FFF2-40B4-BE49-F238E27FC236}">
                  <a16:creationId xmlns:a16="http://schemas.microsoft.com/office/drawing/2014/main" id="{9D736F53-3E74-2275-D215-4358DBDDD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1913" y="3249613"/>
              <a:ext cx="88900" cy="246538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090" name="Rectangle 28">
              <a:extLst>
                <a:ext uri="{FF2B5EF4-FFF2-40B4-BE49-F238E27FC236}">
                  <a16:creationId xmlns:a16="http://schemas.microsoft.com/office/drawing/2014/main" id="{988DFFDB-9054-605E-5662-283ACDC1AA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0813" y="3473450"/>
              <a:ext cx="87312" cy="224155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091" name="Rectangle 29">
              <a:extLst>
                <a:ext uri="{FF2B5EF4-FFF2-40B4-BE49-F238E27FC236}">
                  <a16:creationId xmlns:a16="http://schemas.microsoft.com/office/drawing/2014/main" id="{3083E411-3769-0C7E-F50B-3DD0A1F66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8125" y="3697288"/>
              <a:ext cx="88900" cy="201771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092" name="Rectangle 30">
              <a:extLst>
                <a:ext uri="{FF2B5EF4-FFF2-40B4-BE49-F238E27FC236}">
                  <a16:creationId xmlns:a16="http://schemas.microsoft.com/office/drawing/2014/main" id="{6042C0CD-3342-9499-A813-A4DEF6B0FA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7025" y="3922713"/>
              <a:ext cx="88900" cy="179228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093" name="Rectangle 31">
              <a:extLst>
                <a:ext uri="{FF2B5EF4-FFF2-40B4-BE49-F238E27FC236}">
                  <a16:creationId xmlns:a16="http://schemas.microsoft.com/office/drawing/2014/main" id="{A8E1819C-0571-D22A-3989-8D8325F14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5925" y="4146550"/>
              <a:ext cx="87313" cy="156845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094" name="Rectangle 32">
              <a:extLst>
                <a:ext uri="{FF2B5EF4-FFF2-40B4-BE49-F238E27FC236}">
                  <a16:creationId xmlns:a16="http://schemas.microsoft.com/office/drawing/2014/main" id="{D0C8B525-AF83-965E-2D23-829FD6F952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3238" y="4370388"/>
              <a:ext cx="88900" cy="134461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095" name="Rectangle 33">
              <a:extLst>
                <a:ext uri="{FF2B5EF4-FFF2-40B4-BE49-F238E27FC236}">
                  <a16:creationId xmlns:a16="http://schemas.microsoft.com/office/drawing/2014/main" id="{B2C5C660-AE2A-F80C-0524-9EE9621248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138" y="4370388"/>
              <a:ext cx="88900" cy="134461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096" name="Rectangle 34">
              <a:extLst>
                <a:ext uri="{FF2B5EF4-FFF2-40B4-BE49-F238E27FC236}">
                  <a16:creationId xmlns:a16="http://schemas.microsoft.com/office/drawing/2014/main" id="{BCFA6E69-DADD-D7BA-70D0-97095AEB98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1038" y="4594225"/>
              <a:ext cx="87312" cy="11207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lang="en-US" altLang="en-US" sz="2400" b="0">
                <a:solidFill>
                  <a:schemeClr val="tx1"/>
                </a:solidFill>
              </a:endParaRPr>
            </a:p>
          </p:txBody>
        </p:sp>
        <p:sp>
          <p:nvSpPr>
            <p:cNvPr id="46097" name="Rectangle 35">
              <a:extLst>
                <a:ext uri="{FF2B5EF4-FFF2-40B4-BE49-F238E27FC236}">
                  <a16:creationId xmlns:a16="http://schemas.microsoft.com/office/drawing/2014/main" id="{EDCEE4D5-99A6-AD79-0894-668EFE5E17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8350" y="4756150"/>
              <a:ext cx="88900" cy="95885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098" name="Rectangle 36">
              <a:extLst>
                <a:ext uri="{FF2B5EF4-FFF2-40B4-BE49-F238E27FC236}">
                  <a16:creationId xmlns:a16="http://schemas.microsoft.com/office/drawing/2014/main" id="{348D7735-346D-B91C-3FEA-4555161EE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7250" y="4818063"/>
              <a:ext cx="88900" cy="8969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099" name="Rectangle 37">
              <a:extLst>
                <a:ext uri="{FF2B5EF4-FFF2-40B4-BE49-F238E27FC236}">
                  <a16:creationId xmlns:a16="http://schemas.microsoft.com/office/drawing/2014/main" id="{C8A2CF8A-4E4F-4049-15B7-0573F54BE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6150" y="4857750"/>
              <a:ext cx="88900" cy="85725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100" name="Rectangle 38">
              <a:extLst>
                <a:ext uri="{FF2B5EF4-FFF2-40B4-BE49-F238E27FC236}">
                  <a16:creationId xmlns:a16="http://schemas.microsoft.com/office/drawing/2014/main" id="{F4522512-A767-5C28-14B6-3D325A9BE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5050" y="4968875"/>
              <a:ext cx="87313" cy="7461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101" name="Rectangle 39">
              <a:extLst>
                <a:ext uri="{FF2B5EF4-FFF2-40B4-BE49-F238E27FC236}">
                  <a16:creationId xmlns:a16="http://schemas.microsoft.com/office/drawing/2014/main" id="{0C37C73F-061D-5A32-9216-8DF409C4B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2363" y="5041900"/>
              <a:ext cx="88900" cy="6731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102" name="Rectangle 40">
              <a:extLst>
                <a:ext uri="{FF2B5EF4-FFF2-40B4-BE49-F238E27FC236}">
                  <a16:creationId xmlns:a16="http://schemas.microsoft.com/office/drawing/2014/main" id="{48664BD3-F129-3C04-DB7A-B6365E423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1263" y="5076825"/>
              <a:ext cx="88900" cy="6381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103" name="Rectangle 41">
              <a:extLst>
                <a:ext uri="{FF2B5EF4-FFF2-40B4-BE49-F238E27FC236}">
                  <a16:creationId xmlns:a16="http://schemas.microsoft.com/office/drawing/2014/main" id="{889A7265-A4BF-39A9-84BE-A48A878E8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0163" y="5172075"/>
              <a:ext cx="87312" cy="5429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104" name="Rectangle 42">
              <a:extLst>
                <a:ext uri="{FF2B5EF4-FFF2-40B4-BE49-F238E27FC236}">
                  <a16:creationId xmlns:a16="http://schemas.microsoft.com/office/drawing/2014/main" id="{20579CCC-3DFC-1D28-F6CB-2E887D003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7475" y="5229225"/>
              <a:ext cx="88900" cy="4857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105" name="Rectangle 43">
              <a:extLst>
                <a:ext uri="{FF2B5EF4-FFF2-40B4-BE49-F238E27FC236}">
                  <a16:creationId xmlns:a16="http://schemas.microsoft.com/office/drawing/2014/main" id="{E92C83F7-B7EE-4AEE-1263-A8DE5278B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6375" y="5267325"/>
              <a:ext cx="88900" cy="447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106" name="Rectangle 44">
              <a:extLst>
                <a:ext uri="{FF2B5EF4-FFF2-40B4-BE49-F238E27FC236}">
                  <a16:creationId xmlns:a16="http://schemas.microsoft.com/office/drawing/2014/main" id="{3A0C3D97-A17B-3209-388E-369600D58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5275" y="5340350"/>
              <a:ext cx="87313" cy="37465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107" name="Rectangle 45">
              <a:extLst>
                <a:ext uri="{FF2B5EF4-FFF2-40B4-BE49-F238E27FC236}">
                  <a16:creationId xmlns:a16="http://schemas.microsoft.com/office/drawing/2014/main" id="{20619C71-3061-2314-7608-33DD93F6D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2588" y="5426075"/>
              <a:ext cx="88900" cy="2889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108" name="Rectangle 46">
              <a:extLst>
                <a:ext uri="{FF2B5EF4-FFF2-40B4-BE49-F238E27FC236}">
                  <a16:creationId xmlns:a16="http://schemas.microsoft.com/office/drawing/2014/main" id="{E2B4D8D7-4080-9AD8-9107-E422090DE8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1488" y="5491163"/>
              <a:ext cx="88900" cy="2238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109" name="Rectangle 47">
              <a:extLst>
                <a:ext uri="{FF2B5EF4-FFF2-40B4-BE49-F238E27FC236}">
                  <a16:creationId xmlns:a16="http://schemas.microsoft.com/office/drawing/2014/main" id="{FC2CAC70-1400-4842-EC67-B913D1CC3E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0388" y="5491163"/>
              <a:ext cx="87312" cy="2238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110" name="Rectangle 48">
              <a:extLst>
                <a:ext uri="{FF2B5EF4-FFF2-40B4-BE49-F238E27FC236}">
                  <a16:creationId xmlns:a16="http://schemas.microsoft.com/office/drawing/2014/main" id="{01B7BE1B-C487-4D2F-0AFD-9EDF4621AE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7700" y="5556250"/>
              <a:ext cx="88900" cy="15875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111" name="Rectangle 47">
              <a:extLst>
                <a:ext uri="{FF2B5EF4-FFF2-40B4-BE49-F238E27FC236}">
                  <a16:creationId xmlns:a16="http://schemas.microsoft.com/office/drawing/2014/main" id="{4A63BE94-062C-7DC7-804E-94B2DCBAA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3763" y="5581650"/>
              <a:ext cx="87312" cy="1317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112" name="Rectangle 48">
              <a:extLst>
                <a:ext uri="{FF2B5EF4-FFF2-40B4-BE49-F238E27FC236}">
                  <a16:creationId xmlns:a16="http://schemas.microsoft.com/office/drawing/2014/main" id="{10480A08-C902-F9B5-1432-7AF31B8F0E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1100" y="5622925"/>
              <a:ext cx="88900" cy="8731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113" name="Rectangle 47">
              <a:extLst>
                <a:ext uri="{FF2B5EF4-FFF2-40B4-BE49-F238E27FC236}">
                  <a16:creationId xmlns:a16="http://schemas.microsoft.com/office/drawing/2014/main" id="{CBDD07C8-B040-9C5F-2FCE-522405B023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0613" y="5578475"/>
              <a:ext cx="87312" cy="1317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114" name="Rectangle 48">
              <a:extLst>
                <a:ext uri="{FF2B5EF4-FFF2-40B4-BE49-F238E27FC236}">
                  <a16:creationId xmlns:a16="http://schemas.microsoft.com/office/drawing/2014/main" id="{CC100854-2FE5-D93E-9A56-FE826F7088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600" y="5556250"/>
              <a:ext cx="88900" cy="15875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6115" name="Rectangle 48">
              <a:extLst>
                <a:ext uri="{FF2B5EF4-FFF2-40B4-BE49-F238E27FC236}">
                  <a16:creationId xmlns:a16="http://schemas.microsoft.com/office/drawing/2014/main" id="{0426C7A9-7101-D6E4-5A07-65E2E7CC3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9700" y="5619750"/>
              <a:ext cx="88900" cy="8731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Number Placeholder 1">
            <a:extLst>
              <a:ext uri="{FF2B5EF4-FFF2-40B4-BE49-F238E27FC236}">
                <a16:creationId xmlns:a16="http://schemas.microsoft.com/office/drawing/2014/main" id="{02041CCF-D516-860E-F381-AE25BF8E9F12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0469E39-3BCD-4305-8361-B265B78B481E}" type="slidenum">
              <a:rPr lang="en-US" altLang="en-US" sz="1200">
                <a:solidFill>
                  <a:schemeClr val="tx1"/>
                </a:solidFill>
              </a:rPr>
              <a:pPr algn="r"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5602" name="Date Placeholder 2">
            <a:extLst>
              <a:ext uri="{FF2B5EF4-FFF2-40B4-BE49-F238E27FC236}">
                <a16:creationId xmlns:a16="http://schemas.microsoft.com/office/drawing/2014/main" id="{8B82C993-0126-6965-6C26-F3E954F00E77}"/>
              </a:ext>
            </a:extLst>
          </p:cNvPr>
          <p:cNvSpPr txBox="1">
            <a:spLocks noGrp="1"/>
          </p:cNvSpPr>
          <p:nvPr/>
        </p:nvSpPr>
        <p:spPr bwMode="auto">
          <a:xfrm>
            <a:off x="762000" y="624840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>
                <a:solidFill>
                  <a:schemeClr val="tx1"/>
                </a:solidFill>
              </a:rPr>
              <a:t>Module #: Title of Module</a:t>
            </a:r>
          </a:p>
        </p:txBody>
      </p:sp>
      <p:sp>
        <p:nvSpPr>
          <p:cNvPr id="25603" name="Rectangle 5">
            <a:extLst>
              <a:ext uri="{FF2B5EF4-FFF2-40B4-BE49-F238E27FC236}">
                <a16:creationId xmlns:a16="http://schemas.microsoft.com/office/drawing/2014/main" id="{E4A7909C-DE8C-F638-9E7C-B8F1B6C90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pic>
        <p:nvPicPr>
          <p:cNvPr id="25604" name="Content Placeholder 9" descr="Picture 1.png">
            <a:extLst>
              <a:ext uri="{FF2B5EF4-FFF2-40B4-BE49-F238E27FC236}">
                <a16:creationId xmlns:a16="http://schemas.microsoft.com/office/drawing/2014/main" id="{7CCA11EC-2FEB-0F29-419E-C67CEBF8C842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73025"/>
            <a:ext cx="6858000" cy="6734175"/>
          </a:xfrm>
        </p:spPr>
      </p:pic>
      <p:sp>
        <p:nvSpPr>
          <p:cNvPr id="25605" name="Slide Number Placeholder 3">
            <a:extLst>
              <a:ext uri="{FF2B5EF4-FFF2-40B4-BE49-F238E27FC236}">
                <a16:creationId xmlns:a16="http://schemas.microsoft.com/office/drawing/2014/main" id="{196761EB-54DC-576F-E7F0-A2C1672B9423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endParaRPr lang="en-US" altLang="en-US" sz="12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4">
            <a:extLst>
              <a:ext uri="{FF2B5EF4-FFF2-40B4-BE49-F238E27FC236}">
                <a16:creationId xmlns:a16="http://schemas.microsoft.com/office/drawing/2014/main" id="{B8669550-D376-A715-91D4-FC0C98E631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8475" y="220663"/>
            <a:ext cx="8147050" cy="1452562"/>
          </a:xfrm>
        </p:spPr>
        <p:txBody>
          <a:bodyPr/>
          <a:lstStyle/>
          <a:p>
            <a:r>
              <a:rPr lang="en-US" altLang="en-US" sz="4400">
                <a:latin typeface="Arial" panose="020B0604020202020204" pitchFamily="34" charset="0"/>
                <a:cs typeface="Calibri" panose="020F0502020204030204" pitchFamily="34" charset="0"/>
              </a:rPr>
              <a:t>Data Normalization</a:t>
            </a:r>
          </a:p>
        </p:txBody>
      </p:sp>
      <p:sp>
        <p:nvSpPr>
          <p:cNvPr id="69634" name="Content Placeholder 5">
            <a:extLst>
              <a:ext uri="{FF2B5EF4-FFF2-40B4-BE49-F238E27FC236}">
                <a16:creationId xmlns:a16="http://schemas.microsoft.com/office/drawing/2014/main" id="{2C0C98F0-328D-8E62-9621-6AA7DA83A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5" y="1773238"/>
            <a:ext cx="8147050" cy="4352925"/>
          </a:xfrm>
        </p:spPr>
        <p:txBody>
          <a:bodyPr/>
          <a:lstStyle/>
          <a:p>
            <a:pPr>
              <a:defRPr/>
            </a:pPr>
            <a:r>
              <a:rPr lang="en-US" altLang="en-US" sz="2800" dirty="0">
                <a:latin typeface="Arial" panose="020B0604020202020204" pitchFamily="34" charset="0"/>
              </a:rPr>
              <a:t>Most statistics models have been developed based on the assumption that the underlying data are ”normally” distributed</a:t>
            </a:r>
          </a:p>
          <a:p>
            <a:pPr lvl="1">
              <a:defRPr/>
            </a:pPr>
            <a:r>
              <a:rPr lang="en-US" altLang="en-US" sz="2400" dirty="0">
                <a:latin typeface="Arial" panose="020B0604020202020204" pitchFamily="34" charset="0"/>
              </a:rPr>
              <a:t>They work suboptimal when this assumption is not met (i.e. </a:t>
            </a:r>
            <a:r>
              <a:rPr lang="en-US" altLang="en-US" sz="2000" dirty="0">
                <a:latin typeface="Arial" panose="020B0604020202020204" pitchFamily="34" charset="0"/>
              </a:rPr>
              <a:t>high false positives)</a:t>
            </a:r>
          </a:p>
          <a:p>
            <a:pPr>
              <a:defRPr/>
            </a:pPr>
            <a:r>
              <a:rPr lang="en-US" altLang="en-US" sz="2800" dirty="0">
                <a:latin typeface="Arial" panose="020B0604020202020204" pitchFamily="34" charset="0"/>
              </a:rPr>
              <a:t>Solution - to transform data to close to model</a:t>
            </a:r>
          </a:p>
          <a:p>
            <a:pPr marL="0" indent="0">
              <a:buFontTx/>
              <a:buNone/>
              <a:defRPr/>
            </a:pPr>
            <a:r>
              <a:rPr lang="en-US" altLang="en-US" dirty="0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	 </a:t>
            </a:r>
            <a:r>
              <a:rPr lang="en-US" altLang="en-US" dirty="0">
                <a:solidFill>
                  <a:srgbClr val="FF0000"/>
                </a:solidFill>
                <a:latin typeface="Arial" panose="020B0604020202020204" pitchFamily="34" charset="0"/>
              </a:rPr>
              <a:t>data normalization </a:t>
            </a:r>
          </a:p>
          <a:p>
            <a:pPr>
              <a:defRPr/>
            </a:pPr>
            <a:endParaRPr lang="en-US" altLang="en-US" sz="24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3">
            <a:extLst>
              <a:ext uri="{FF2B5EF4-FFF2-40B4-BE49-F238E27FC236}">
                <a16:creationId xmlns:a16="http://schemas.microsoft.com/office/drawing/2014/main" id="{C4E48403-7221-038D-B144-51938D056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62200"/>
            <a:ext cx="3930650" cy="39465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8130" name="Group 15">
            <a:extLst>
              <a:ext uri="{FF2B5EF4-FFF2-40B4-BE49-F238E27FC236}">
                <a16:creationId xmlns:a16="http://schemas.microsoft.com/office/drawing/2014/main" id="{590B9E2A-554C-CD76-A0B6-3EDEA6EC3292}"/>
              </a:ext>
            </a:extLst>
          </p:cNvPr>
          <p:cNvGrpSpPr>
            <a:grpSpLocks/>
          </p:cNvGrpSpPr>
          <p:nvPr/>
        </p:nvGrpSpPr>
        <p:grpSpPr bwMode="auto">
          <a:xfrm>
            <a:off x="4419600" y="1905000"/>
            <a:ext cx="4621213" cy="4419600"/>
            <a:chOff x="2328" y="1921"/>
            <a:chExt cx="3552" cy="2399"/>
          </a:xfrm>
        </p:grpSpPr>
        <p:pic>
          <p:nvPicPr>
            <p:cNvPr id="48137" name="Picture 2">
              <a:extLst>
                <a:ext uri="{FF2B5EF4-FFF2-40B4-BE49-F238E27FC236}">
                  <a16:creationId xmlns:a16="http://schemas.microsoft.com/office/drawing/2014/main" id="{6BA8242A-67D3-6A66-BFFA-0DFBBBC2E3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8" y="1921"/>
              <a:ext cx="3552" cy="23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138" name="Text Box 5">
              <a:extLst>
                <a:ext uri="{FF2B5EF4-FFF2-40B4-BE49-F238E27FC236}">
                  <a16:creationId xmlns:a16="http://schemas.microsoft.com/office/drawing/2014/main" id="{1AD46BC8-CAB5-B568-D56F-BD65CD869D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0" y="2305"/>
              <a:ext cx="1442" cy="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</a:rPr>
                <a:t>log </a:t>
              </a:r>
            </a:p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</a:rPr>
                <a:t>transformed</a:t>
              </a:r>
              <a:endParaRPr lang="en-US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48139" name="Text Box 8">
              <a:extLst>
                <a:ext uri="{FF2B5EF4-FFF2-40B4-BE49-F238E27FC236}">
                  <a16:creationId xmlns:a16="http://schemas.microsoft.com/office/drawing/2014/main" id="{035F0AAA-F6C0-FFF2-7B9D-CD5C694670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7" y="2305"/>
              <a:ext cx="618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600" b="0">
                  <a:solidFill>
                    <a:srgbClr val="000000"/>
                  </a:solidFill>
                </a:rPr>
                <a:t>exp</a:t>
              </a:r>
              <a:r>
                <a:rPr lang="ja-JP" altLang="en-US" sz="1600" b="0">
                  <a:solidFill>
                    <a:srgbClr val="000000"/>
                  </a:solidFill>
                </a:rPr>
                <a:t>’</a:t>
              </a:r>
              <a:r>
                <a:rPr lang="en-US" altLang="ja-JP" sz="1600" b="0">
                  <a:solidFill>
                    <a:srgbClr val="000000"/>
                  </a:solidFill>
                </a:rPr>
                <a:t>t B</a:t>
              </a:r>
              <a:endParaRPr lang="en-US" altLang="en-US" sz="2400" b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8131" name="Group 14">
            <a:extLst>
              <a:ext uri="{FF2B5EF4-FFF2-40B4-BE49-F238E27FC236}">
                <a16:creationId xmlns:a16="http://schemas.microsoft.com/office/drawing/2014/main" id="{83328105-CB5A-3FBE-985C-0E0051226D2F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2438400"/>
            <a:ext cx="3800475" cy="1001713"/>
            <a:chOff x="2679" y="-45"/>
            <a:chExt cx="2730" cy="631"/>
          </a:xfrm>
        </p:grpSpPr>
        <p:sp>
          <p:nvSpPr>
            <p:cNvPr id="48135" name="Text Box 6">
              <a:extLst>
                <a:ext uri="{FF2B5EF4-FFF2-40B4-BE49-F238E27FC236}">
                  <a16:creationId xmlns:a16="http://schemas.microsoft.com/office/drawing/2014/main" id="{9DDAFCCC-0FD7-6C3E-14C0-1FD8FF03EC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144"/>
              <a:ext cx="1089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</a:rPr>
                <a:t>linear scale</a:t>
              </a:r>
              <a:endParaRPr lang="en-US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48136" name="Text Box 9">
              <a:extLst>
                <a:ext uri="{FF2B5EF4-FFF2-40B4-BE49-F238E27FC236}">
                  <a16:creationId xmlns:a16="http://schemas.microsoft.com/office/drawing/2014/main" id="{BF5A347A-59BA-6A96-7E53-9982F7EF75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79" y="-45"/>
              <a:ext cx="57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600" b="0">
                  <a:solidFill>
                    <a:srgbClr val="000000"/>
                  </a:solidFill>
                </a:rPr>
                <a:t>exp</a:t>
              </a:r>
              <a:r>
                <a:rPr lang="ja-JP" altLang="en-US" sz="1600" b="0">
                  <a:solidFill>
                    <a:srgbClr val="000000"/>
                  </a:solidFill>
                </a:rPr>
                <a:t>’</a:t>
              </a:r>
              <a:r>
                <a:rPr lang="en-US" altLang="ja-JP" sz="1600" b="0">
                  <a:solidFill>
                    <a:srgbClr val="000000"/>
                  </a:solidFill>
                </a:rPr>
                <a:t>t B</a:t>
              </a:r>
              <a:endParaRPr lang="en-US" altLang="en-US" sz="2400" b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48132" name="Rectangle 16">
            <a:extLst>
              <a:ext uri="{FF2B5EF4-FFF2-40B4-BE49-F238E27FC236}">
                <a16:creationId xmlns:a16="http://schemas.microsoft.com/office/drawing/2014/main" id="{E09CF7CA-09A8-52B7-AC63-F8390E6EE8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Log Transformation</a:t>
            </a:r>
          </a:p>
        </p:txBody>
      </p:sp>
      <p:sp>
        <p:nvSpPr>
          <p:cNvPr id="48133" name="TextBox 10">
            <a:extLst>
              <a:ext uri="{FF2B5EF4-FFF2-40B4-BE49-F238E27FC236}">
                <a16:creationId xmlns:a16="http://schemas.microsoft.com/office/drawing/2014/main" id="{AC1B8010-CD75-A790-06F9-361D934D74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900238"/>
            <a:ext cx="3930650" cy="461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chemeClr val="tx1"/>
                </a:solidFill>
              </a:rPr>
              <a:t>Skewed distribution</a:t>
            </a:r>
          </a:p>
        </p:txBody>
      </p:sp>
      <p:sp>
        <p:nvSpPr>
          <p:cNvPr id="48134" name="TextBox 11">
            <a:extLst>
              <a:ext uri="{FF2B5EF4-FFF2-40B4-BE49-F238E27FC236}">
                <a16:creationId xmlns:a16="http://schemas.microsoft.com/office/drawing/2014/main" id="{2F35CD55-EC34-732D-0343-7C2113DC51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075" y="1828800"/>
            <a:ext cx="3022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chemeClr val="tx1"/>
                </a:solidFill>
              </a:rPr>
              <a:t>Normal distribution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>
            <a:extLst>
              <a:ext uri="{FF2B5EF4-FFF2-40B4-BE49-F238E27FC236}">
                <a16:creationId xmlns:a16="http://schemas.microsoft.com/office/drawing/2014/main" id="{6A568B44-913A-D88D-519B-1DCA2E75E7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93663"/>
            <a:ext cx="8713788" cy="1265237"/>
          </a:xfrm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Log Transformation (Real Data)</a:t>
            </a:r>
          </a:p>
        </p:txBody>
      </p:sp>
      <p:graphicFrame>
        <p:nvGraphicFramePr>
          <p:cNvPr id="49154" name="Object 2">
            <a:extLst>
              <a:ext uri="{FF2B5EF4-FFF2-40B4-BE49-F238E27FC236}">
                <a16:creationId xmlns:a16="http://schemas.microsoft.com/office/drawing/2014/main" id="{166140CD-7064-5A61-D629-6F9D601BA7F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5150" y="1700213"/>
          <a:ext cx="5048250" cy="460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PhotoPaint.Image.7" r:id="rId2" imgW="5342857" imgH="4876190" progId="CorelPhotoPaint.Image.7">
                  <p:embed/>
                </p:oleObj>
              </mc:Choice>
              <mc:Fallback>
                <p:oleObj name="CorelPhotoPaint.Image.7" r:id="rId2" imgW="5342857" imgH="4876190" progId="CorelPhotoPaint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1700213"/>
                        <a:ext cx="5048250" cy="4605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>
            <a:extLst>
              <a:ext uri="{FF2B5EF4-FFF2-40B4-BE49-F238E27FC236}">
                <a16:creationId xmlns:a16="http://schemas.microsoft.com/office/drawing/2014/main" id="{E1FBF0E6-3F7A-E6C7-5AA1-1B562CB11C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274638"/>
            <a:ext cx="8839200" cy="777875"/>
          </a:xfrm>
        </p:spPr>
        <p:txBody>
          <a:bodyPr/>
          <a:lstStyle/>
          <a:p>
            <a:r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t>Data Normalization in MetaboAnalyst</a:t>
            </a:r>
          </a:p>
        </p:txBody>
      </p:sp>
      <p:pic>
        <p:nvPicPr>
          <p:cNvPr id="50178" name="Picture 3">
            <a:extLst>
              <a:ext uri="{FF2B5EF4-FFF2-40B4-BE49-F238E27FC236}">
                <a16:creationId xmlns:a16="http://schemas.microsoft.com/office/drawing/2014/main" id="{5C1983E3-68D5-8546-8A68-F480CF368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196975"/>
            <a:ext cx="5451475" cy="512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>
            <a:extLst>
              <a:ext uri="{FF2B5EF4-FFF2-40B4-BE49-F238E27FC236}">
                <a16:creationId xmlns:a16="http://schemas.microsoft.com/office/drawing/2014/main" id="{2B88695D-DFD7-CF92-92E6-604D24FB23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8475" y="101600"/>
            <a:ext cx="8147050" cy="1139825"/>
          </a:xfrm>
        </p:spPr>
        <p:txBody>
          <a:bodyPr/>
          <a:lstStyle/>
          <a:p>
            <a:r>
              <a:rPr lang="en-US" altLang="en-US" sz="4400">
                <a:latin typeface="Calibri" panose="020F0502020204030204" pitchFamily="34" charset="0"/>
                <a:cs typeface="Calibri" panose="020F0502020204030204" pitchFamily="34" charset="0"/>
              </a:rPr>
              <a:t>Workflow of Omics Analysis</a:t>
            </a:r>
          </a:p>
        </p:txBody>
      </p:sp>
      <p:grpSp>
        <p:nvGrpSpPr>
          <p:cNvPr id="51202" name="Group 2">
            <a:extLst>
              <a:ext uri="{FF2B5EF4-FFF2-40B4-BE49-F238E27FC236}">
                <a16:creationId xmlns:a16="http://schemas.microsoft.com/office/drawing/2014/main" id="{58A37956-9923-8B1F-BC4D-AEAD8F61DC7E}"/>
              </a:ext>
            </a:extLst>
          </p:cNvPr>
          <p:cNvGrpSpPr>
            <a:grpSpLocks/>
          </p:cNvGrpSpPr>
          <p:nvPr/>
        </p:nvGrpSpPr>
        <p:grpSpPr bwMode="auto">
          <a:xfrm>
            <a:off x="611188" y="1711325"/>
            <a:ext cx="8081962" cy="4314825"/>
            <a:chOff x="1030900" y="1711181"/>
            <a:chExt cx="7883837" cy="4314962"/>
          </a:xfrm>
        </p:grpSpPr>
        <p:sp>
          <p:nvSpPr>
            <p:cNvPr id="5" name="Bent-Up Arrow 4">
              <a:extLst>
                <a:ext uri="{FF2B5EF4-FFF2-40B4-BE49-F238E27FC236}">
                  <a16:creationId xmlns:a16="http://schemas.microsoft.com/office/drawing/2014/main" id="{BDC6F0A7-0EA1-43B7-0E9E-FFF2C01393AE}"/>
                </a:ext>
              </a:extLst>
            </p:cNvPr>
            <p:cNvSpPr/>
            <p:nvPr/>
          </p:nvSpPr>
          <p:spPr>
            <a:xfrm rot="5400000">
              <a:off x="1252900" y="2639200"/>
              <a:ext cx="838227" cy="953927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D853197-FDEB-B560-8443-92FFDC5CB084}"/>
                </a:ext>
              </a:extLst>
            </p:cNvPr>
            <p:cNvSpPr/>
            <p:nvPr/>
          </p:nvSpPr>
          <p:spPr>
            <a:xfrm>
              <a:off x="1030900" y="1711181"/>
              <a:ext cx="1410759" cy="987456"/>
            </a:xfrm>
            <a:custGeom>
              <a:avLst/>
              <a:gdLst>
                <a:gd name="connsiteX0" fmla="*/ 0 w 1410178"/>
                <a:gd name="connsiteY0" fmla="*/ 164546 h 987078"/>
                <a:gd name="connsiteX1" fmla="*/ 164546 w 1410178"/>
                <a:gd name="connsiteY1" fmla="*/ 0 h 987078"/>
                <a:gd name="connsiteX2" fmla="*/ 1245632 w 1410178"/>
                <a:gd name="connsiteY2" fmla="*/ 0 h 987078"/>
                <a:gd name="connsiteX3" fmla="*/ 1410178 w 1410178"/>
                <a:gd name="connsiteY3" fmla="*/ 164546 h 987078"/>
                <a:gd name="connsiteX4" fmla="*/ 1410178 w 1410178"/>
                <a:gd name="connsiteY4" fmla="*/ 822532 h 987078"/>
                <a:gd name="connsiteX5" fmla="*/ 1245632 w 1410178"/>
                <a:gd name="connsiteY5" fmla="*/ 987078 h 987078"/>
                <a:gd name="connsiteX6" fmla="*/ 164546 w 1410178"/>
                <a:gd name="connsiteY6" fmla="*/ 987078 h 987078"/>
                <a:gd name="connsiteX7" fmla="*/ 0 w 1410178"/>
                <a:gd name="connsiteY7" fmla="*/ 822532 h 987078"/>
                <a:gd name="connsiteX8" fmla="*/ 0 w 1410178"/>
                <a:gd name="connsiteY8" fmla="*/ 164546 h 98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0178" h="987078">
                  <a:moveTo>
                    <a:pt x="0" y="164546"/>
                  </a:moveTo>
                  <a:cubicBezTo>
                    <a:pt x="0" y="73670"/>
                    <a:pt x="73670" y="0"/>
                    <a:pt x="164546" y="0"/>
                  </a:cubicBezTo>
                  <a:lnTo>
                    <a:pt x="1245632" y="0"/>
                  </a:lnTo>
                  <a:cubicBezTo>
                    <a:pt x="1336508" y="0"/>
                    <a:pt x="1410178" y="73670"/>
                    <a:pt x="1410178" y="164546"/>
                  </a:cubicBezTo>
                  <a:lnTo>
                    <a:pt x="1410178" y="822532"/>
                  </a:lnTo>
                  <a:cubicBezTo>
                    <a:pt x="1410178" y="913408"/>
                    <a:pt x="1336508" y="987078"/>
                    <a:pt x="1245632" y="987078"/>
                  </a:cubicBezTo>
                  <a:lnTo>
                    <a:pt x="164546" y="987078"/>
                  </a:lnTo>
                  <a:cubicBezTo>
                    <a:pt x="73670" y="987078"/>
                    <a:pt x="0" y="913408"/>
                    <a:pt x="0" y="822532"/>
                  </a:cubicBezTo>
                  <a:lnTo>
                    <a:pt x="0" y="164546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105344" tIns="105344" rIns="105344" bIns="105344" spcCol="1270" anchor="ctr"/>
            <a:lstStyle/>
            <a:p>
              <a:pPr algn="ctr" defTabSz="6667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500" dirty="0"/>
                <a:t>Read in data</a:t>
              </a: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F6F68B6-3EB9-D65E-04A1-A1C81DBE66BE}"/>
                </a:ext>
              </a:extLst>
            </p:cNvPr>
            <p:cNvSpPr/>
            <p:nvPr/>
          </p:nvSpPr>
          <p:spPr>
            <a:xfrm>
              <a:off x="2454048" y="1754045"/>
              <a:ext cx="1989930" cy="900141"/>
            </a:xfrm>
            <a:custGeom>
              <a:avLst/>
              <a:gdLst>
                <a:gd name="connsiteX0" fmla="*/ 0 w 1989628"/>
                <a:gd name="connsiteY0" fmla="*/ 0 h 900158"/>
                <a:gd name="connsiteX1" fmla="*/ 1989628 w 1989628"/>
                <a:gd name="connsiteY1" fmla="*/ 0 h 900158"/>
                <a:gd name="connsiteX2" fmla="*/ 1989628 w 1989628"/>
                <a:gd name="connsiteY2" fmla="*/ 900158 h 900158"/>
                <a:gd name="connsiteX3" fmla="*/ 0 w 1989628"/>
                <a:gd name="connsiteY3" fmla="*/ 900158 h 900158"/>
                <a:gd name="connsiteX4" fmla="*/ 0 w 1989628"/>
                <a:gd name="connsiteY4" fmla="*/ 0 h 900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9628" h="900158">
                  <a:moveTo>
                    <a:pt x="0" y="0"/>
                  </a:moveTo>
                  <a:lnTo>
                    <a:pt x="1989628" y="0"/>
                  </a:lnTo>
                  <a:lnTo>
                    <a:pt x="1989628" y="900158"/>
                  </a:lnTo>
                  <a:lnTo>
                    <a:pt x="0" y="90015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lIns="57150" tIns="57150" rIns="57150" bIns="57150" spcCol="1270" anchor="ctr"/>
            <a:lstStyle/>
            <a:p>
              <a:pPr marL="114300" lvl="1" indent="-114300" defTabSz="533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sz="1200" dirty="0"/>
                <a:t>Concentration table</a:t>
              </a:r>
            </a:p>
            <a:p>
              <a:pPr marL="114300" lvl="1" indent="-114300" defTabSz="533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sz="1200" dirty="0"/>
                <a:t>Peak intensity table</a:t>
              </a:r>
            </a:p>
          </p:txBody>
        </p:sp>
        <p:sp>
          <p:nvSpPr>
            <p:cNvPr id="8" name="Bent-Up Arrow 7">
              <a:extLst>
                <a:ext uri="{FF2B5EF4-FFF2-40B4-BE49-F238E27FC236}">
                  <a16:creationId xmlns:a16="http://schemas.microsoft.com/office/drawing/2014/main" id="{C9859611-9BAD-EB1E-4356-AC1E74F8E896}"/>
                </a:ext>
              </a:extLst>
            </p:cNvPr>
            <p:cNvSpPr/>
            <p:nvPr/>
          </p:nvSpPr>
          <p:spPr>
            <a:xfrm rot="5400000">
              <a:off x="2829358" y="3837800"/>
              <a:ext cx="838227" cy="953927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50000"/>
                <a:hueOff val="4989932"/>
                <a:satOff val="-5869"/>
                <a:lumOff val="5869"/>
                <a:alphaOff val="0"/>
              </a:schemeClr>
            </a:fillRef>
            <a:effectRef idx="2">
              <a:schemeClr val="accent4">
                <a:tint val="50000"/>
                <a:hueOff val="4989932"/>
                <a:satOff val="-5869"/>
                <a:lumOff val="5869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A34C067A-60E1-8A6E-B1EE-AC7E6B2BD07D}"/>
                </a:ext>
              </a:extLst>
            </p:cNvPr>
            <p:cNvSpPr/>
            <p:nvPr/>
          </p:nvSpPr>
          <p:spPr>
            <a:xfrm>
              <a:off x="2430819" y="2819291"/>
              <a:ext cx="1410759" cy="987456"/>
            </a:xfrm>
            <a:custGeom>
              <a:avLst/>
              <a:gdLst>
                <a:gd name="connsiteX0" fmla="*/ 0 w 1410178"/>
                <a:gd name="connsiteY0" fmla="*/ 164546 h 987078"/>
                <a:gd name="connsiteX1" fmla="*/ 164546 w 1410178"/>
                <a:gd name="connsiteY1" fmla="*/ 0 h 987078"/>
                <a:gd name="connsiteX2" fmla="*/ 1245632 w 1410178"/>
                <a:gd name="connsiteY2" fmla="*/ 0 h 987078"/>
                <a:gd name="connsiteX3" fmla="*/ 1410178 w 1410178"/>
                <a:gd name="connsiteY3" fmla="*/ 164546 h 987078"/>
                <a:gd name="connsiteX4" fmla="*/ 1410178 w 1410178"/>
                <a:gd name="connsiteY4" fmla="*/ 822532 h 987078"/>
                <a:gd name="connsiteX5" fmla="*/ 1245632 w 1410178"/>
                <a:gd name="connsiteY5" fmla="*/ 987078 h 987078"/>
                <a:gd name="connsiteX6" fmla="*/ 164546 w 1410178"/>
                <a:gd name="connsiteY6" fmla="*/ 987078 h 987078"/>
                <a:gd name="connsiteX7" fmla="*/ 0 w 1410178"/>
                <a:gd name="connsiteY7" fmla="*/ 822532 h 987078"/>
                <a:gd name="connsiteX8" fmla="*/ 0 w 1410178"/>
                <a:gd name="connsiteY8" fmla="*/ 164546 h 98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0178" h="987078">
                  <a:moveTo>
                    <a:pt x="0" y="164546"/>
                  </a:moveTo>
                  <a:cubicBezTo>
                    <a:pt x="0" y="73670"/>
                    <a:pt x="73670" y="0"/>
                    <a:pt x="164546" y="0"/>
                  </a:cubicBezTo>
                  <a:lnTo>
                    <a:pt x="1245632" y="0"/>
                  </a:lnTo>
                  <a:cubicBezTo>
                    <a:pt x="1336508" y="0"/>
                    <a:pt x="1410178" y="73670"/>
                    <a:pt x="1410178" y="164546"/>
                  </a:cubicBezTo>
                  <a:lnTo>
                    <a:pt x="1410178" y="822532"/>
                  </a:lnTo>
                  <a:cubicBezTo>
                    <a:pt x="1410178" y="913408"/>
                    <a:pt x="1336508" y="987078"/>
                    <a:pt x="1245632" y="987078"/>
                  </a:cubicBezTo>
                  <a:lnTo>
                    <a:pt x="164546" y="987078"/>
                  </a:lnTo>
                  <a:cubicBezTo>
                    <a:pt x="73670" y="987078"/>
                    <a:pt x="0" y="913408"/>
                    <a:pt x="0" y="822532"/>
                  </a:cubicBezTo>
                  <a:lnTo>
                    <a:pt x="0" y="164546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3464687"/>
                <a:satOff val="-4813"/>
                <a:lumOff val="131"/>
                <a:alphaOff val="0"/>
              </a:schemeClr>
            </a:fillRef>
            <a:effectRef idx="2">
              <a:schemeClr val="accent4">
                <a:hueOff val="3464687"/>
                <a:satOff val="-4813"/>
                <a:lumOff val="131"/>
                <a:alphaOff val="0"/>
              </a:schemeClr>
            </a:effectRef>
            <a:fontRef idx="minor">
              <a:schemeClr val="lt1"/>
            </a:fontRef>
          </p:style>
          <p:txBody>
            <a:bodyPr lIns="105344" tIns="105344" rIns="105344" bIns="105344" spcCol="1270" anchor="ctr"/>
            <a:lstStyle/>
            <a:p>
              <a:pPr algn="ctr" defTabSz="6667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500" dirty="0"/>
                <a:t>Visualize the data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5EC103C-6818-C508-4835-48A7FDA3D238}"/>
                </a:ext>
              </a:extLst>
            </p:cNvPr>
            <p:cNvSpPr/>
            <p:nvPr/>
          </p:nvSpPr>
          <p:spPr>
            <a:xfrm>
              <a:off x="3864807" y="2927245"/>
              <a:ext cx="1359656" cy="796950"/>
            </a:xfrm>
            <a:custGeom>
              <a:avLst/>
              <a:gdLst>
                <a:gd name="connsiteX0" fmla="*/ 0 w 1359461"/>
                <a:gd name="connsiteY0" fmla="*/ 0 h 797800"/>
                <a:gd name="connsiteX1" fmla="*/ 1359461 w 1359461"/>
                <a:gd name="connsiteY1" fmla="*/ 0 h 797800"/>
                <a:gd name="connsiteX2" fmla="*/ 1359461 w 1359461"/>
                <a:gd name="connsiteY2" fmla="*/ 797800 h 797800"/>
                <a:gd name="connsiteX3" fmla="*/ 0 w 1359461"/>
                <a:gd name="connsiteY3" fmla="*/ 797800 h 797800"/>
                <a:gd name="connsiteX4" fmla="*/ 0 w 1359461"/>
                <a:gd name="connsiteY4" fmla="*/ 0 h 79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9461" h="797800">
                  <a:moveTo>
                    <a:pt x="0" y="0"/>
                  </a:moveTo>
                  <a:lnTo>
                    <a:pt x="1359461" y="0"/>
                  </a:lnTo>
                  <a:lnTo>
                    <a:pt x="1359461" y="797800"/>
                  </a:lnTo>
                  <a:lnTo>
                    <a:pt x="0" y="7978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lIns="57150" tIns="57150" rIns="57150" bIns="57150" spcCol="1270" anchor="ctr"/>
            <a:lstStyle/>
            <a:p>
              <a:pPr marL="114300" lvl="1" indent="-114300" defTabSz="533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sz="1200" dirty="0"/>
                <a:t>Boxplot</a:t>
              </a:r>
            </a:p>
            <a:p>
              <a:pPr marL="114300" lvl="1" indent="-114300" defTabSz="533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sz="1200" dirty="0"/>
                <a:t>Scatterplot</a:t>
              </a:r>
            </a:p>
          </p:txBody>
        </p:sp>
        <p:sp>
          <p:nvSpPr>
            <p:cNvPr id="11" name="Bent-Up Arrow 10">
              <a:extLst>
                <a:ext uri="{FF2B5EF4-FFF2-40B4-BE49-F238E27FC236}">
                  <a16:creationId xmlns:a16="http://schemas.microsoft.com/office/drawing/2014/main" id="{3CA2AE9E-5BAA-F7C4-722A-3CF46D39DDEF}"/>
                </a:ext>
              </a:extLst>
            </p:cNvPr>
            <p:cNvSpPr/>
            <p:nvPr/>
          </p:nvSpPr>
          <p:spPr>
            <a:xfrm rot="5400000">
              <a:off x="4153396" y="4941148"/>
              <a:ext cx="838227" cy="953927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50000"/>
                <a:hueOff val="9979863"/>
                <a:satOff val="-11738"/>
                <a:lumOff val="11737"/>
                <a:alphaOff val="0"/>
              </a:schemeClr>
            </a:fillRef>
            <a:effectRef idx="2">
              <a:schemeClr val="accent4">
                <a:tint val="50000"/>
                <a:hueOff val="9979863"/>
                <a:satOff val="-11738"/>
                <a:lumOff val="11737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670F417-226D-210E-03AF-A8505C0EC47E}"/>
                </a:ext>
              </a:extLst>
            </p:cNvPr>
            <p:cNvSpPr/>
            <p:nvPr/>
          </p:nvSpPr>
          <p:spPr>
            <a:xfrm>
              <a:off x="3768795" y="3954390"/>
              <a:ext cx="1553229" cy="987456"/>
            </a:xfrm>
            <a:custGeom>
              <a:avLst/>
              <a:gdLst>
                <a:gd name="connsiteX0" fmla="*/ 0 w 1410178"/>
                <a:gd name="connsiteY0" fmla="*/ 164546 h 987078"/>
                <a:gd name="connsiteX1" fmla="*/ 164546 w 1410178"/>
                <a:gd name="connsiteY1" fmla="*/ 0 h 987078"/>
                <a:gd name="connsiteX2" fmla="*/ 1245632 w 1410178"/>
                <a:gd name="connsiteY2" fmla="*/ 0 h 987078"/>
                <a:gd name="connsiteX3" fmla="*/ 1410178 w 1410178"/>
                <a:gd name="connsiteY3" fmla="*/ 164546 h 987078"/>
                <a:gd name="connsiteX4" fmla="*/ 1410178 w 1410178"/>
                <a:gd name="connsiteY4" fmla="*/ 822532 h 987078"/>
                <a:gd name="connsiteX5" fmla="*/ 1245632 w 1410178"/>
                <a:gd name="connsiteY5" fmla="*/ 987078 h 987078"/>
                <a:gd name="connsiteX6" fmla="*/ 164546 w 1410178"/>
                <a:gd name="connsiteY6" fmla="*/ 987078 h 987078"/>
                <a:gd name="connsiteX7" fmla="*/ 0 w 1410178"/>
                <a:gd name="connsiteY7" fmla="*/ 822532 h 987078"/>
                <a:gd name="connsiteX8" fmla="*/ 0 w 1410178"/>
                <a:gd name="connsiteY8" fmla="*/ 164546 h 98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0178" h="987078">
                  <a:moveTo>
                    <a:pt x="0" y="164546"/>
                  </a:moveTo>
                  <a:cubicBezTo>
                    <a:pt x="0" y="73670"/>
                    <a:pt x="73670" y="0"/>
                    <a:pt x="164546" y="0"/>
                  </a:cubicBezTo>
                  <a:lnTo>
                    <a:pt x="1245632" y="0"/>
                  </a:lnTo>
                  <a:cubicBezTo>
                    <a:pt x="1336508" y="0"/>
                    <a:pt x="1410178" y="73670"/>
                    <a:pt x="1410178" y="164546"/>
                  </a:cubicBezTo>
                  <a:lnTo>
                    <a:pt x="1410178" y="822532"/>
                  </a:lnTo>
                  <a:cubicBezTo>
                    <a:pt x="1410178" y="913408"/>
                    <a:pt x="1336508" y="987078"/>
                    <a:pt x="1245632" y="987078"/>
                  </a:cubicBezTo>
                  <a:lnTo>
                    <a:pt x="164546" y="987078"/>
                  </a:lnTo>
                  <a:cubicBezTo>
                    <a:pt x="73670" y="987078"/>
                    <a:pt x="0" y="913408"/>
                    <a:pt x="0" y="822532"/>
                  </a:cubicBezTo>
                  <a:lnTo>
                    <a:pt x="0" y="164546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6929375"/>
                <a:satOff val="-9627"/>
                <a:lumOff val="261"/>
                <a:alphaOff val="0"/>
              </a:schemeClr>
            </a:fillRef>
            <a:effectRef idx="2">
              <a:schemeClr val="accent4">
                <a:hueOff val="6929375"/>
                <a:satOff val="-9627"/>
                <a:lumOff val="261"/>
                <a:alphaOff val="0"/>
              </a:schemeClr>
            </a:effectRef>
            <a:fontRef idx="minor">
              <a:schemeClr val="lt1"/>
            </a:fontRef>
          </p:style>
          <p:txBody>
            <a:bodyPr lIns="105344" tIns="105344" rIns="105344" bIns="105344" spcCol="1270" anchor="ctr"/>
            <a:lstStyle/>
            <a:p>
              <a:pPr algn="ctr" defTabSz="6667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500" dirty="0"/>
                <a:t>Data Normalization </a:t>
              </a: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2B7328D-126B-0E2B-535A-DB6038F0F5C7}"/>
                </a:ext>
              </a:extLst>
            </p:cNvPr>
            <p:cNvSpPr/>
            <p:nvPr/>
          </p:nvSpPr>
          <p:spPr>
            <a:xfrm>
              <a:off x="5456751" y="4022654"/>
              <a:ext cx="1591944" cy="798538"/>
            </a:xfrm>
            <a:custGeom>
              <a:avLst/>
              <a:gdLst>
                <a:gd name="connsiteX0" fmla="*/ 0 w 1634637"/>
                <a:gd name="connsiteY0" fmla="*/ 0 h 797800"/>
                <a:gd name="connsiteX1" fmla="*/ 1634637 w 1634637"/>
                <a:gd name="connsiteY1" fmla="*/ 0 h 797800"/>
                <a:gd name="connsiteX2" fmla="*/ 1634637 w 1634637"/>
                <a:gd name="connsiteY2" fmla="*/ 797800 h 797800"/>
                <a:gd name="connsiteX3" fmla="*/ 0 w 1634637"/>
                <a:gd name="connsiteY3" fmla="*/ 797800 h 797800"/>
                <a:gd name="connsiteX4" fmla="*/ 0 w 1634637"/>
                <a:gd name="connsiteY4" fmla="*/ 0 h 79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4637" h="797800">
                  <a:moveTo>
                    <a:pt x="0" y="0"/>
                  </a:moveTo>
                  <a:lnTo>
                    <a:pt x="1634637" y="0"/>
                  </a:lnTo>
                  <a:lnTo>
                    <a:pt x="1634637" y="797800"/>
                  </a:lnTo>
                  <a:lnTo>
                    <a:pt x="0" y="7978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lIns="57150" tIns="57150" rIns="57150" bIns="57150" spcCol="1270" anchor="ctr"/>
            <a:lstStyle/>
            <a:p>
              <a:pPr marL="114300" lvl="1" indent="-114300" defTabSz="533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sz="1200" dirty="0"/>
                <a:t>Log transformation</a:t>
              </a:r>
            </a:p>
            <a:p>
              <a:pPr marL="114300" lvl="1" indent="-114300" defTabSz="533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sz="1200" dirty="0"/>
                <a:t>Auto-scaling (Z score)</a:t>
              </a: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AC79129D-4157-2D8C-C1EB-1468DB06B8A9}"/>
                </a:ext>
              </a:extLst>
            </p:cNvPr>
            <p:cNvSpPr/>
            <p:nvPr/>
          </p:nvSpPr>
          <p:spPr>
            <a:xfrm>
              <a:off x="5232206" y="5037100"/>
              <a:ext cx="1410760" cy="987456"/>
            </a:xfrm>
            <a:custGeom>
              <a:avLst/>
              <a:gdLst>
                <a:gd name="connsiteX0" fmla="*/ 0 w 1410178"/>
                <a:gd name="connsiteY0" fmla="*/ 164546 h 987078"/>
                <a:gd name="connsiteX1" fmla="*/ 164546 w 1410178"/>
                <a:gd name="connsiteY1" fmla="*/ 0 h 987078"/>
                <a:gd name="connsiteX2" fmla="*/ 1245632 w 1410178"/>
                <a:gd name="connsiteY2" fmla="*/ 0 h 987078"/>
                <a:gd name="connsiteX3" fmla="*/ 1410178 w 1410178"/>
                <a:gd name="connsiteY3" fmla="*/ 164546 h 987078"/>
                <a:gd name="connsiteX4" fmla="*/ 1410178 w 1410178"/>
                <a:gd name="connsiteY4" fmla="*/ 822532 h 987078"/>
                <a:gd name="connsiteX5" fmla="*/ 1245632 w 1410178"/>
                <a:gd name="connsiteY5" fmla="*/ 987078 h 987078"/>
                <a:gd name="connsiteX6" fmla="*/ 164546 w 1410178"/>
                <a:gd name="connsiteY6" fmla="*/ 987078 h 987078"/>
                <a:gd name="connsiteX7" fmla="*/ 0 w 1410178"/>
                <a:gd name="connsiteY7" fmla="*/ 822532 h 987078"/>
                <a:gd name="connsiteX8" fmla="*/ 0 w 1410178"/>
                <a:gd name="connsiteY8" fmla="*/ 164546 h 98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0178" h="987078">
                  <a:moveTo>
                    <a:pt x="0" y="164546"/>
                  </a:moveTo>
                  <a:cubicBezTo>
                    <a:pt x="0" y="73670"/>
                    <a:pt x="73670" y="0"/>
                    <a:pt x="164546" y="0"/>
                  </a:cubicBezTo>
                  <a:lnTo>
                    <a:pt x="1245632" y="0"/>
                  </a:lnTo>
                  <a:cubicBezTo>
                    <a:pt x="1336508" y="0"/>
                    <a:pt x="1410178" y="73670"/>
                    <a:pt x="1410178" y="164546"/>
                  </a:cubicBezTo>
                  <a:lnTo>
                    <a:pt x="1410178" y="822532"/>
                  </a:lnTo>
                  <a:cubicBezTo>
                    <a:pt x="1410178" y="913408"/>
                    <a:pt x="1336508" y="987078"/>
                    <a:pt x="1245632" y="987078"/>
                  </a:cubicBezTo>
                  <a:lnTo>
                    <a:pt x="164546" y="987078"/>
                  </a:lnTo>
                  <a:cubicBezTo>
                    <a:pt x="73670" y="987078"/>
                    <a:pt x="0" y="913408"/>
                    <a:pt x="0" y="822532"/>
                  </a:cubicBezTo>
                  <a:lnTo>
                    <a:pt x="0" y="164546"/>
                  </a:lnTo>
                  <a:close/>
                </a:path>
              </a:pathLst>
            </a:custGeom>
            <a:ln w="38100" cmpd="sng">
              <a:solidFill>
                <a:srgbClr val="FF0000"/>
              </a:solidFill>
            </a:ln>
            <a:effectLst>
              <a:outerShdw blurRad="38100" dist="25400" dir="5400000" rotWithShape="0">
                <a:srgbClr val="FFFFFF">
                  <a:alpha val="75000"/>
                </a:srgbClr>
              </a:outerShdw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10394062"/>
                <a:satOff val="-14440"/>
                <a:lumOff val="392"/>
                <a:alphaOff val="0"/>
              </a:schemeClr>
            </a:fillRef>
            <a:effectRef idx="2">
              <a:schemeClr val="accent4">
                <a:hueOff val="10394062"/>
                <a:satOff val="-14440"/>
                <a:lumOff val="392"/>
                <a:alphaOff val="0"/>
              </a:schemeClr>
            </a:effectRef>
            <a:fontRef idx="minor">
              <a:schemeClr val="lt1"/>
            </a:fontRef>
          </p:style>
          <p:txBody>
            <a:bodyPr lIns="105344" tIns="105344" rIns="105344" bIns="105344" spcCol="1270" anchor="ctr"/>
            <a:lstStyle/>
            <a:p>
              <a:pPr algn="ctr" defTabSz="6667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500" dirty="0"/>
                <a:t>Statistics &amp; Machine Learning</a:t>
              </a: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8D938E1-36F6-7066-A02C-F3DA721779AD}"/>
                </a:ext>
              </a:extLst>
            </p:cNvPr>
            <p:cNvSpPr/>
            <p:nvPr/>
          </p:nvSpPr>
          <p:spPr>
            <a:xfrm>
              <a:off x="6720395" y="5013286"/>
              <a:ext cx="2194342" cy="1012857"/>
            </a:xfrm>
            <a:custGeom>
              <a:avLst/>
              <a:gdLst>
                <a:gd name="connsiteX0" fmla="*/ 0 w 2194528"/>
                <a:gd name="connsiteY0" fmla="*/ 0 h 797800"/>
                <a:gd name="connsiteX1" fmla="*/ 2194528 w 2194528"/>
                <a:gd name="connsiteY1" fmla="*/ 0 h 797800"/>
                <a:gd name="connsiteX2" fmla="*/ 2194528 w 2194528"/>
                <a:gd name="connsiteY2" fmla="*/ 797800 h 797800"/>
                <a:gd name="connsiteX3" fmla="*/ 0 w 2194528"/>
                <a:gd name="connsiteY3" fmla="*/ 797800 h 797800"/>
                <a:gd name="connsiteX4" fmla="*/ 0 w 2194528"/>
                <a:gd name="connsiteY4" fmla="*/ 0 h 79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4528" h="797800">
                  <a:moveTo>
                    <a:pt x="0" y="0"/>
                  </a:moveTo>
                  <a:lnTo>
                    <a:pt x="2194528" y="0"/>
                  </a:lnTo>
                  <a:lnTo>
                    <a:pt x="2194528" y="797800"/>
                  </a:lnTo>
                  <a:lnTo>
                    <a:pt x="0" y="7978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lIns="45720" rIns="45720" spcCol="1270" anchor="ctr"/>
            <a:lstStyle/>
            <a:p>
              <a:pPr marL="114300" lvl="1" indent="-114300" defTabSz="533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sz="1100" dirty="0"/>
                <a:t>Fold changes, T-tests, ANOVA</a:t>
              </a:r>
            </a:p>
            <a:p>
              <a:pPr marL="114300" lvl="1" indent="-114300" defTabSz="533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sz="1100" dirty="0"/>
                <a:t>Multiple testing adjustment</a:t>
              </a:r>
            </a:p>
            <a:p>
              <a:pPr marL="114300" lvl="1" indent="-114300" defTabSz="533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sz="1100" dirty="0"/>
                <a:t>PCA overview</a:t>
              </a:r>
            </a:p>
            <a:p>
              <a:pPr marL="114300" lvl="1" indent="-114300" defTabSz="533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sz="1100" dirty="0"/>
                <a:t>Heatmap with clustering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>
            <a:extLst>
              <a:ext uri="{FF2B5EF4-FFF2-40B4-BE49-F238E27FC236}">
                <a16:creationId xmlns:a16="http://schemas.microsoft.com/office/drawing/2014/main" id="{46DC14AB-30ED-1414-98E1-A1865D1E750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17600" y="1816100"/>
            <a:ext cx="7315200" cy="2451100"/>
          </a:xfrm>
        </p:spPr>
        <p:txBody>
          <a:bodyPr/>
          <a:lstStyle/>
          <a:p>
            <a:r>
              <a:rPr lang="en-US" altLang="en-US"/>
              <a:t>Understanding</a:t>
            </a:r>
            <a:br>
              <a:rPr lang="en-US" altLang="en-US"/>
            </a:br>
            <a:r>
              <a:rPr lang="en-US" altLang="en-US"/>
              <a:t>P values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>
            <a:extLst>
              <a:ext uri="{FF2B5EF4-FFF2-40B4-BE49-F238E27FC236}">
                <a16:creationId xmlns:a16="http://schemas.microsoft.com/office/drawing/2014/main" id="{768A912B-57FB-A640-90CD-37DF7ADC24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1450" y="28575"/>
            <a:ext cx="8858250" cy="1227138"/>
          </a:xfrm>
        </p:spPr>
        <p:txBody>
          <a:bodyPr/>
          <a:lstStyle/>
          <a:p>
            <a:r>
              <a:rPr lang="en-US" altLang="en-US" sz="3600">
                <a:latin typeface="Arial" panose="020B0604020202020204" pitchFamily="34" charset="0"/>
                <a:cs typeface="Calibri" panose="020F0502020204030204" pitchFamily="34" charset="0"/>
              </a:rPr>
              <a:t>Uncertainties in Parameter Estimation</a:t>
            </a:r>
          </a:p>
        </p:txBody>
      </p:sp>
      <p:pic>
        <p:nvPicPr>
          <p:cNvPr id="53250" name="Picture 4">
            <a:extLst>
              <a:ext uri="{FF2B5EF4-FFF2-40B4-BE49-F238E27FC236}">
                <a16:creationId xmlns:a16="http://schemas.microsoft.com/office/drawing/2014/main" id="{D7AC2BAD-07ED-916D-652B-6B42E656B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8" b="19453"/>
          <a:stretch>
            <a:fillRect/>
          </a:stretch>
        </p:blipFill>
        <p:spPr bwMode="auto">
          <a:xfrm>
            <a:off x="684213" y="1341438"/>
            <a:ext cx="7775575" cy="309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3251" name="Group 3">
            <a:extLst>
              <a:ext uri="{FF2B5EF4-FFF2-40B4-BE49-F238E27FC236}">
                <a16:creationId xmlns:a16="http://schemas.microsoft.com/office/drawing/2014/main" id="{ACEA40F1-0958-E0E6-DC39-E6D9A0C7F797}"/>
              </a:ext>
            </a:extLst>
          </p:cNvPr>
          <p:cNvGrpSpPr>
            <a:grpSpLocks/>
          </p:cNvGrpSpPr>
          <p:nvPr/>
        </p:nvGrpSpPr>
        <p:grpSpPr bwMode="auto">
          <a:xfrm>
            <a:off x="1527175" y="4721225"/>
            <a:ext cx="5334000" cy="1568450"/>
            <a:chOff x="-2039225" y="2144713"/>
            <a:chExt cx="7091331" cy="3189287"/>
          </a:xfrm>
        </p:grpSpPr>
        <p:pic>
          <p:nvPicPr>
            <p:cNvPr id="53252" name="Picture 4">
              <a:extLst>
                <a:ext uri="{FF2B5EF4-FFF2-40B4-BE49-F238E27FC236}">
                  <a16:creationId xmlns:a16="http://schemas.microsoft.com/office/drawing/2014/main" id="{F5983466-DF05-B090-D9FC-CE42A20CA6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39225" y="2144713"/>
              <a:ext cx="4248149" cy="3189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253" name="Picture 5">
              <a:extLst>
                <a:ext uri="{FF2B5EF4-FFF2-40B4-BE49-F238E27FC236}">
                  <a16:creationId xmlns:a16="http://schemas.microsoft.com/office/drawing/2014/main" id="{96FDA3D5-865E-5876-6332-0097E28C68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5757" y="2584183"/>
              <a:ext cx="935039" cy="798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254" name="Picture 6">
              <a:extLst>
                <a:ext uri="{FF2B5EF4-FFF2-40B4-BE49-F238E27FC236}">
                  <a16:creationId xmlns:a16="http://schemas.microsoft.com/office/drawing/2014/main" id="{923CCBC3-AB8D-EB8F-1A2A-0E11167712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3724" y="4411406"/>
              <a:ext cx="1798382" cy="5166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83C0DE0-8BA8-5934-47B0-FFDE78B08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8755" y="3093752"/>
              <a:ext cx="352455" cy="558449"/>
            </a:xfrm>
            <a:prstGeom prst="rect">
              <a:avLst/>
            </a:prstGeom>
            <a:gradFill rotWithShape="1">
              <a:gsLst>
                <a:gs pos="0">
                  <a:srgbClr val="CBFFFF"/>
                </a:gs>
                <a:gs pos="100000">
                  <a:srgbClr val="B5E5E9"/>
                </a:gs>
              </a:gsLst>
              <a:lin ang="5400000"/>
            </a:gra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defRPr/>
              </a:pPr>
              <a:endParaRPr lang="x-none" altLang="x-none">
                <a:solidFill>
                  <a:srgbClr val="FFFFFF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3E57056-CCF1-BECB-F111-3C8076D02D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5989" y="4067661"/>
              <a:ext cx="284066" cy="1435150"/>
            </a:xfrm>
            <a:prstGeom prst="rect">
              <a:avLst/>
            </a:prstGeom>
            <a:gradFill rotWithShape="1">
              <a:gsLst>
                <a:gs pos="0">
                  <a:srgbClr val="CBFFFF"/>
                </a:gs>
                <a:gs pos="100000">
                  <a:srgbClr val="B5E5E9"/>
                </a:gs>
              </a:gsLst>
              <a:lin ang="5400000"/>
            </a:gra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defRPr/>
              </a:pPr>
              <a:endParaRPr lang="x-none" altLang="x-none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C5696-B7DC-AA56-2252-84965C269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5" y="93663"/>
            <a:ext cx="8147050" cy="1277937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+mn-lt"/>
              </a:rPr>
              <a:t>From Samples to Population</a:t>
            </a:r>
          </a:p>
        </p:txBody>
      </p:sp>
      <p:sp>
        <p:nvSpPr>
          <p:cNvPr id="54274" name="Rectangle 7">
            <a:extLst>
              <a:ext uri="{FF2B5EF4-FFF2-40B4-BE49-F238E27FC236}">
                <a16:creationId xmlns:a16="http://schemas.microsoft.com/office/drawing/2014/main" id="{6CF30EB5-EAFC-698D-D4AB-A1EB9D3224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23850" y="1600200"/>
            <a:ext cx="8064500" cy="4421188"/>
          </a:xfrm>
        </p:spPr>
        <p:txBody>
          <a:bodyPr/>
          <a:lstStyle/>
          <a:p>
            <a:r>
              <a:rPr lang="en-GB" altLang="en-US">
                <a:latin typeface="Arial" panose="020B0604020202020204" pitchFamily="34" charset="0"/>
                <a:cs typeface="Calibri" panose="020F0502020204030204" pitchFamily="34" charset="0"/>
              </a:rPr>
              <a:t>So how do we know whether the effect  observed in our sample was genuine?</a:t>
            </a:r>
          </a:p>
          <a:p>
            <a:pPr lvl="1"/>
            <a:r>
              <a:rPr lang="en-GB" altLang="en-US">
                <a:solidFill>
                  <a:srgbClr val="FF000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We don’t</a:t>
            </a:r>
          </a:p>
          <a:p>
            <a:pPr lvl="1"/>
            <a:endParaRPr lang="en-GB" altLang="en-US">
              <a:solidFill>
                <a:srgbClr val="FF0000"/>
              </a:solidFill>
              <a:latin typeface="Arial" panose="020B0604020202020204" pitchFamily="34" charset="0"/>
              <a:cs typeface="Calibri" panose="020F0502020204030204" pitchFamily="34" charset="0"/>
            </a:endParaRPr>
          </a:p>
          <a:p>
            <a:r>
              <a:rPr lang="en-GB" altLang="en-US">
                <a:latin typeface="Arial" panose="020B0604020202020204" pitchFamily="34" charset="0"/>
                <a:cs typeface="Calibri" panose="020F0502020204030204" pitchFamily="34" charset="0"/>
              </a:rPr>
              <a:t>Instead we use </a:t>
            </a:r>
            <a:r>
              <a:rPr lang="en-GB" altLang="en-US" i="1">
                <a:latin typeface="Arial" panose="020B0604020202020204" pitchFamily="34" charset="0"/>
                <a:cs typeface="Calibri" panose="020F0502020204030204" pitchFamily="34" charset="0"/>
              </a:rPr>
              <a:t>p values </a:t>
            </a:r>
            <a:r>
              <a:rPr lang="en-GB" altLang="en-US">
                <a:latin typeface="Arial" panose="020B0604020202020204" pitchFamily="34" charset="0"/>
                <a:cs typeface="Calibri" panose="020F0502020204030204" pitchFamily="34" charset="0"/>
              </a:rPr>
              <a:t>to indicate our level of </a:t>
            </a:r>
            <a:r>
              <a:rPr lang="en-GB" altLang="en-US">
                <a:solidFill>
                  <a:srgbClr val="FF000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uncertainty</a:t>
            </a:r>
            <a:r>
              <a:rPr lang="en-GB" altLang="en-US">
                <a:latin typeface="Arial" panose="020B0604020202020204" pitchFamily="34" charset="0"/>
                <a:cs typeface="Calibri" panose="020F0502020204030204" pitchFamily="34" charset="0"/>
              </a:rPr>
              <a:t> that our results represent a genuine effect present in the whole population</a:t>
            </a:r>
            <a:endParaRPr lang="en-US" altLang="en-US">
              <a:latin typeface="Arial" panose="020B060402020202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>
            <a:extLst>
              <a:ext uri="{FF2B5EF4-FFF2-40B4-BE49-F238E27FC236}">
                <a16:creationId xmlns:a16="http://schemas.microsoft.com/office/drawing/2014/main" id="{87320EAC-3DAE-1E1D-E424-67E06EAC01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8475" y="93663"/>
            <a:ext cx="8147050" cy="998537"/>
          </a:xfrm>
        </p:spPr>
        <p:txBody>
          <a:bodyPr/>
          <a:lstStyle/>
          <a:p>
            <a:r>
              <a:rPr lang="en-GB" altLang="en-US">
                <a:latin typeface="Arial" panose="020B0604020202020204" pitchFamily="34" charset="0"/>
                <a:cs typeface="Calibri" panose="020F0502020204030204" pitchFamily="34" charset="0"/>
              </a:rPr>
              <a:t>P values </a:t>
            </a:r>
            <a:endParaRPr lang="en-US" altLang="en-US">
              <a:latin typeface="Arial" panose="020B06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0178" name="Rectangle 3">
            <a:extLst>
              <a:ext uri="{FF2B5EF4-FFF2-40B4-BE49-F238E27FC236}">
                <a16:creationId xmlns:a16="http://schemas.microsoft.com/office/drawing/2014/main" id="{62AAF7A8-0944-AD19-3A3C-584B6DFB57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98475" y="1628775"/>
            <a:ext cx="8147050" cy="4479925"/>
          </a:xfrm>
        </p:spPr>
        <p:txBody>
          <a:bodyPr/>
          <a:lstStyle/>
          <a:p>
            <a:pPr>
              <a:defRPr/>
            </a:pPr>
            <a:r>
              <a:rPr lang="en-GB" altLang="en-US" sz="2800" dirty="0">
                <a:latin typeface="Arial" panose="020B0604020202020204" pitchFamily="34" charset="0"/>
              </a:rPr>
              <a:t>P values = the probability that the observed result was obtained by chance</a:t>
            </a:r>
          </a:p>
          <a:p>
            <a:pPr lvl="1">
              <a:defRPr/>
            </a:pPr>
            <a:r>
              <a:rPr lang="en-GB" altLang="en-US" sz="2000" dirty="0">
                <a:latin typeface="Arial" panose="020B0604020202020204" pitchFamily="34" charset="0"/>
              </a:rPr>
              <a:t>i.e. when the null hypothesis </a:t>
            </a:r>
            <a:r>
              <a:rPr lang="en-US" altLang="en-US" sz="2000" dirty="0">
                <a:solidFill>
                  <a:srgbClr val="00009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altLang="zh-TW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GB" altLang="en-US" sz="2000" dirty="0">
                <a:latin typeface="Arial" panose="020B0604020202020204" pitchFamily="34" charset="0"/>
              </a:rPr>
              <a:t>: </a:t>
            </a:r>
            <a:r>
              <a:rPr lang="en-GB" altLang="en-US" sz="2000" i="1" dirty="0">
                <a:latin typeface="Arial" panose="020B0604020202020204" pitchFamily="34" charset="0"/>
              </a:rPr>
              <a:t>i.e. </a:t>
            </a:r>
            <a:r>
              <a:rPr lang="en-GB" altLang="en-US" sz="2000" dirty="0">
                <a:latin typeface="Arial" panose="020B0604020202020204" pitchFamily="34" charset="0"/>
              </a:rPr>
              <a:t>no effect) is true</a:t>
            </a:r>
          </a:p>
          <a:p>
            <a:pPr>
              <a:defRPr/>
            </a:pPr>
            <a:r>
              <a:rPr lang="en-US" altLang="zh-TW" sz="2800" dirty="0">
                <a:latin typeface="Arial" panose="020B0604020202020204" pitchFamily="34" charset="0"/>
                <a:cs typeface="Calibri" panose="020F0502020204030204" pitchFamily="34" charset="0"/>
              </a:rPr>
              <a:t>If that probability (p-value) is small, it suggests the observed result cannot be easily explained by chance </a:t>
            </a:r>
          </a:p>
          <a:p>
            <a:pPr>
              <a:defRPr/>
            </a:pPr>
            <a:endParaRPr lang="en-GB" altLang="en-US" sz="1800" dirty="0">
              <a:latin typeface="Arial" panose="020B0604020202020204" pitchFamily="34" charset="0"/>
            </a:endParaRPr>
          </a:p>
          <a:p>
            <a:pPr marL="0" lvl="1" indent="0">
              <a:spcBef>
                <a:spcPts val="2000"/>
              </a:spcBef>
              <a:buClr>
                <a:srgbClr val="D60093"/>
              </a:buClr>
              <a:buFontTx/>
              <a:buNone/>
              <a:defRPr/>
            </a:pPr>
            <a:r>
              <a:rPr lang="en-US" altLang="zh-TW" dirty="0">
                <a:solidFill>
                  <a:srgbClr val="800000"/>
                </a:solidFill>
                <a:latin typeface="Arial"/>
                <a:cs typeface="Arial"/>
                <a:sym typeface="Wingdings" charset="0"/>
              </a:rPr>
              <a:t> How do we calculate a p value? </a:t>
            </a:r>
            <a:endParaRPr lang="en-US" altLang="zh-TW" dirty="0">
              <a:solidFill>
                <a:srgbClr val="80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5" descr="standard%20deviation%20graph">
            <a:extLst>
              <a:ext uri="{FF2B5EF4-FFF2-40B4-BE49-F238E27FC236}">
                <a16:creationId xmlns:a16="http://schemas.microsoft.com/office/drawing/2014/main" id="{8CFF3F31-87F3-4C6A-A4BE-EF1004A73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65288"/>
            <a:ext cx="6096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8370" name="Group 1">
            <a:extLst>
              <a:ext uri="{FF2B5EF4-FFF2-40B4-BE49-F238E27FC236}">
                <a16:creationId xmlns:a16="http://schemas.microsoft.com/office/drawing/2014/main" id="{088256D9-3054-01FE-AE64-B0B809D6CB2F}"/>
              </a:ext>
            </a:extLst>
          </p:cNvPr>
          <p:cNvGrpSpPr>
            <a:grpSpLocks/>
          </p:cNvGrpSpPr>
          <p:nvPr/>
        </p:nvGrpSpPr>
        <p:grpSpPr bwMode="auto">
          <a:xfrm>
            <a:off x="2819400" y="1693863"/>
            <a:ext cx="3810000" cy="727075"/>
            <a:chOff x="2819400" y="1772816"/>
            <a:chExt cx="3810000" cy="726753"/>
          </a:xfrm>
        </p:grpSpPr>
        <p:sp>
          <p:nvSpPr>
            <p:cNvPr id="58372" name="Line 9">
              <a:extLst>
                <a:ext uri="{FF2B5EF4-FFF2-40B4-BE49-F238E27FC236}">
                  <a16:creationId xmlns:a16="http://schemas.microsoft.com/office/drawing/2014/main" id="{9FC343C4-414E-BE53-F686-131211DC7A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76600" y="2374212"/>
              <a:ext cx="281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8373" name="Line 10">
              <a:extLst>
                <a:ext uri="{FF2B5EF4-FFF2-40B4-BE49-F238E27FC236}">
                  <a16:creationId xmlns:a16="http://schemas.microsoft.com/office/drawing/2014/main" id="{B56BCE40-F5C7-D414-F874-C804DDF416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76600" y="2374212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8374" name="Text Box 11">
              <a:extLst>
                <a:ext uri="{FF2B5EF4-FFF2-40B4-BE49-F238E27FC236}">
                  <a16:creationId xmlns:a16="http://schemas.microsoft.com/office/drawing/2014/main" id="{C9646545-4336-9D7E-F497-D61745FD52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9600" y="2132856"/>
              <a:ext cx="641350" cy="366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>
                  <a:solidFill>
                    <a:schemeClr val="tx1"/>
                  </a:solidFill>
                </a:rPr>
                <a:t>95%</a:t>
              </a:r>
            </a:p>
          </p:txBody>
        </p:sp>
        <p:sp>
          <p:nvSpPr>
            <p:cNvPr id="58375" name="Line 12">
              <a:extLst>
                <a:ext uri="{FF2B5EF4-FFF2-40B4-BE49-F238E27FC236}">
                  <a16:creationId xmlns:a16="http://schemas.microsoft.com/office/drawing/2014/main" id="{37F71EA5-A680-BC75-B028-099A90B87F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81400" y="1993380"/>
              <a:ext cx="3048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8376" name="Line 13">
              <a:extLst>
                <a:ext uri="{FF2B5EF4-FFF2-40B4-BE49-F238E27FC236}">
                  <a16:creationId xmlns:a16="http://schemas.microsoft.com/office/drawing/2014/main" id="{AE9A1EB9-F209-1566-9D02-273560433F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19400" y="1993380"/>
              <a:ext cx="914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8377" name="Text Box 14">
              <a:extLst>
                <a:ext uri="{FF2B5EF4-FFF2-40B4-BE49-F238E27FC236}">
                  <a16:creationId xmlns:a16="http://schemas.microsoft.com/office/drawing/2014/main" id="{631B7D32-079D-549F-444C-1314329233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9600" y="1772816"/>
              <a:ext cx="641350" cy="366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>
                  <a:solidFill>
                    <a:schemeClr val="tx1"/>
                  </a:solidFill>
                </a:rPr>
                <a:t>99%</a:t>
              </a:r>
            </a:p>
          </p:txBody>
        </p:sp>
      </p:grpSp>
      <p:sp>
        <p:nvSpPr>
          <p:cNvPr id="58371" name="Rectangle 2">
            <a:extLst>
              <a:ext uri="{FF2B5EF4-FFF2-40B4-BE49-F238E27FC236}">
                <a16:creationId xmlns:a16="http://schemas.microsoft.com/office/drawing/2014/main" id="{CB6001EA-2A5A-4EE3-0ED6-9D961E4996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388" y="-28575"/>
            <a:ext cx="8856662" cy="1452563"/>
          </a:xfrm>
        </p:spPr>
        <p:txBody>
          <a:bodyPr/>
          <a:lstStyle/>
          <a:p>
            <a:r>
              <a:rPr lang="en-US" altLang="zh-TW" sz="4400">
                <a:solidFill>
                  <a:srgbClr val="302C24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Distribution is known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8B0D0E01-267A-DD20-4956-C01795876B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14600"/>
            <a:ext cx="6172200" cy="4343400"/>
          </a:xfrm>
          <a:prstGeom prst="rect">
            <a:avLst/>
          </a:prstGeom>
          <a:solidFill>
            <a:schemeClr val="accent1">
              <a:alpha val="18039"/>
            </a:schemeClr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defRPr/>
            </a:pPr>
            <a:endParaRPr lang="x-none" altLang="x-none" sz="1800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27650" name="Title 1">
            <a:extLst>
              <a:ext uri="{FF2B5EF4-FFF2-40B4-BE49-F238E27FC236}">
                <a16:creationId xmlns:a16="http://schemas.microsoft.com/office/drawing/2014/main" id="{1C41EE36-B520-E5E4-B9E4-D2863B0B71B6}"/>
              </a:ext>
            </a:extLst>
          </p:cNvPr>
          <p:cNvSpPr txBox="1">
            <a:spLocks/>
          </p:cNvSpPr>
          <p:nvPr/>
        </p:nvSpPr>
        <p:spPr bwMode="auto">
          <a:xfrm>
            <a:off x="60325" y="365125"/>
            <a:ext cx="6019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r>
              <a:rPr lang="en-US" altLang="en-US" sz="2800">
                <a:solidFill>
                  <a:schemeClr val="bg1"/>
                </a:solidFill>
                <a:latin typeface="Calibri" panose="020F0502020204030204" pitchFamily="34" charset="0"/>
              </a:rPr>
              <a:t>Module 4</a:t>
            </a:r>
          </a:p>
          <a:p>
            <a:pPr algn="r">
              <a:spcBef>
                <a:spcPct val="0"/>
              </a:spcBef>
              <a:buClrTx/>
              <a:buFontTx/>
              <a:buNone/>
            </a:pPr>
            <a:r>
              <a:rPr lang="en-US" altLang="en-US" sz="2800">
                <a:solidFill>
                  <a:schemeClr val="bg1"/>
                </a:solidFill>
                <a:latin typeface="Calibri" panose="020F0502020204030204" pitchFamily="34" charset="0"/>
              </a:rPr>
              <a:t>Backgrounder in Statistical Methods</a:t>
            </a:r>
            <a:br>
              <a:rPr lang="en-US" altLang="en-US" sz="2800">
                <a:solidFill>
                  <a:schemeClr val="bg1"/>
                </a:solidFill>
                <a:latin typeface="Calibri" panose="020F0502020204030204" pitchFamily="34" charset="0"/>
              </a:rPr>
            </a:br>
            <a:endParaRPr lang="en-US" alt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Title 1">
            <a:extLst>
              <a:ext uri="{FF2B5EF4-FFF2-40B4-BE49-F238E27FC236}">
                <a16:creationId xmlns:a16="http://schemas.microsoft.com/office/drawing/2014/main" id="{4B3B8983-1E63-F98D-B3CC-AD7B000EC9B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727200"/>
            <a:ext cx="5219700" cy="7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6" descr="Metabolomics_Project_Logo.jpg">
            <a:extLst>
              <a:ext uri="{FF2B5EF4-FFF2-40B4-BE49-F238E27FC236}">
                <a16:creationId xmlns:a16="http://schemas.microsoft.com/office/drawing/2014/main" id="{1EAEF783-CB7D-22A5-5A0F-D1B54E0D58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895600"/>
            <a:ext cx="3429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1">
            <a:extLst>
              <a:ext uri="{FF2B5EF4-FFF2-40B4-BE49-F238E27FC236}">
                <a16:creationId xmlns:a16="http://schemas.microsoft.com/office/drawing/2014/main" id="{4440B076-AAB7-EC40-ECA9-4CBA22765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3500438"/>
            <a:ext cx="2552700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>
            <a:extLst>
              <a:ext uri="{FF2B5EF4-FFF2-40B4-BE49-F238E27FC236}">
                <a16:creationId xmlns:a16="http://schemas.microsoft.com/office/drawing/2014/main" id="{8468D7C8-6E62-390B-DDE0-7173B58011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8475" y="93663"/>
            <a:ext cx="8147050" cy="1239837"/>
          </a:xfrm>
        </p:spPr>
        <p:txBody>
          <a:bodyPr/>
          <a:lstStyle/>
          <a:p>
            <a:r>
              <a:rPr lang="en-US" altLang="en-US" sz="4400">
                <a:latin typeface="Arial" panose="020B0604020202020204" pitchFamily="34" charset="0"/>
                <a:cs typeface="Calibri" panose="020F0502020204030204" pitchFamily="34" charset="0"/>
              </a:rPr>
              <a:t>Empirical P-values</a:t>
            </a:r>
          </a:p>
        </p:txBody>
      </p:sp>
      <p:sp>
        <p:nvSpPr>
          <p:cNvPr id="60418" name="Content Placeholder 2">
            <a:extLst>
              <a:ext uri="{FF2B5EF4-FFF2-40B4-BE49-F238E27FC236}">
                <a16:creationId xmlns:a16="http://schemas.microsoft.com/office/drawing/2014/main" id="{0E2BC6CA-7D02-AE39-8A82-08894BCE7B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58775" y="1333500"/>
            <a:ext cx="8461375" cy="4803775"/>
          </a:xfrm>
        </p:spPr>
        <p:txBody>
          <a:bodyPr/>
          <a:lstStyle/>
          <a:p>
            <a:r>
              <a:rPr lang="en-US" altLang="en-US" sz="2800">
                <a:solidFill>
                  <a:srgbClr val="00009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Previously mentioned p-values are based on well defined models </a:t>
            </a:r>
          </a:p>
          <a:p>
            <a:pPr lvl="1"/>
            <a:r>
              <a:rPr lang="en-US" altLang="en-US" sz="2400" i="1">
                <a:solidFill>
                  <a:srgbClr val="00009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Gaussian</a:t>
            </a:r>
            <a:r>
              <a:rPr lang="en-US" altLang="en-US" sz="2400">
                <a:solidFill>
                  <a:srgbClr val="00009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 distributions, </a:t>
            </a:r>
            <a:r>
              <a:rPr lang="en-US" altLang="en-US" sz="2400" i="1">
                <a:solidFill>
                  <a:srgbClr val="00009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Poisson</a:t>
            </a:r>
            <a:r>
              <a:rPr lang="en-US" altLang="en-US" sz="2400">
                <a:solidFill>
                  <a:srgbClr val="00009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 distribution </a:t>
            </a:r>
          </a:p>
          <a:p>
            <a:r>
              <a:rPr lang="en-US" altLang="en-US" sz="2800">
                <a:solidFill>
                  <a:srgbClr val="00009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What if we don’t know the distribution? </a:t>
            </a:r>
          </a:p>
          <a:p>
            <a:pPr lvl="1"/>
            <a:r>
              <a:rPr lang="en-US" altLang="en-US" sz="2400">
                <a:solidFill>
                  <a:srgbClr val="00009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The only thing we know is that the data does not follow a normal distribution</a:t>
            </a:r>
          </a:p>
          <a:p>
            <a:pPr lvl="1"/>
            <a:r>
              <a:rPr lang="en-US" altLang="en-US" sz="2400">
                <a:solidFill>
                  <a:srgbClr val="00009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Poor performance using a model based on normal distribution </a:t>
            </a:r>
          </a:p>
          <a:p>
            <a:r>
              <a:rPr lang="en-US" altLang="en-US" sz="2800">
                <a:solidFill>
                  <a:srgbClr val="00009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We can find out the </a:t>
            </a:r>
            <a:r>
              <a:rPr lang="en-US" altLang="en-US" sz="2800" u="sng">
                <a:solidFill>
                  <a:srgbClr val="00009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null distribution </a:t>
            </a:r>
            <a:r>
              <a:rPr lang="en-US" altLang="en-US" sz="2800">
                <a:solidFill>
                  <a:srgbClr val="00009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from the data itself, then calculate the p-value </a:t>
            </a:r>
          </a:p>
          <a:p>
            <a:pPr lvl="1"/>
            <a:r>
              <a:rPr lang="en-US" altLang="en-US" sz="2400">
                <a:solidFill>
                  <a:srgbClr val="00009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Also known as </a:t>
            </a: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empirical p-values</a:t>
            </a:r>
          </a:p>
          <a:p>
            <a:pPr lvl="1"/>
            <a:endParaRPr lang="en-US" altLang="en-US">
              <a:solidFill>
                <a:srgbClr val="000090"/>
              </a:solidFill>
              <a:latin typeface="Arial" panose="020B060402020202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>
            <a:extLst>
              <a:ext uri="{FF2B5EF4-FFF2-40B4-BE49-F238E27FC236}">
                <a16:creationId xmlns:a16="http://schemas.microsoft.com/office/drawing/2014/main" id="{EC8D2431-BCCF-A3AE-4779-1F16D98E8A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8475" y="93663"/>
            <a:ext cx="8147050" cy="958850"/>
          </a:xfrm>
        </p:spPr>
        <p:txBody>
          <a:bodyPr/>
          <a:lstStyle/>
          <a:p>
            <a:r>
              <a:rPr lang="en-US" altLang="en-US" sz="4400">
                <a:solidFill>
                  <a:schemeClr val="tx1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Basic Principle</a:t>
            </a:r>
          </a:p>
        </p:txBody>
      </p:sp>
      <p:sp>
        <p:nvSpPr>
          <p:cNvPr id="61442" name="Rectangle 3">
            <a:extLst>
              <a:ext uri="{FF2B5EF4-FFF2-40B4-BE49-F238E27FC236}">
                <a16:creationId xmlns:a16="http://schemas.microsoft.com/office/drawing/2014/main" id="{E0EB56C4-564E-96FE-C5AB-42C4FE45833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8313" y="1052513"/>
            <a:ext cx="8351837" cy="5321300"/>
          </a:xfrm>
        </p:spPr>
        <p:txBody>
          <a:bodyPr/>
          <a:lstStyle/>
          <a:p>
            <a:pPr marL="533400" indent="-533400">
              <a:buFontTx/>
              <a:buAutoNum type="arabicPeriod"/>
            </a:pPr>
            <a:r>
              <a:rPr lang="en-US" altLang="en-US" sz="2800">
                <a:solidFill>
                  <a:srgbClr val="00009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Under the null hypothesis (</a:t>
            </a:r>
            <a:r>
              <a:rPr lang="en-US" altLang="zh-TW" sz="280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altLang="zh-TW" sz="2800" baseline="-2500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en-US" sz="2800">
                <a:solidFill>
                  <a:srgbClr val="00009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), all data comes from the same distribution</a:t>
            </a:r>
          </a:p>
          <a:p>
            <a:pPr marL="533400" indent="-533400">
              <a:buFontTx/>
              <a:buAutoNum type="arabicPeriod"/>
            </a:pPr>
            <a:r>
              <a:rPr lang="en-US" altLang="en-US" sz="2800">
                <a:solidFill>
                  <a:srgbClr val="00009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We calculate our statistic, such as the mean difference, from the original data</a:t>
            </a:r>
          </a:p>
          <a:p>
            <a:pPr marL="533400" indent="-533400">
              <a:buFontTx/>
              <a:buAutoNum type="arabicPeriod"/>
            </a:pPr>
            <a:r>
              <a:rPr lang="en-US" altLang="en-US" sz="2800">
                <a:solidFill>
                  <a:srgbClr val="00009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We then </a:t>
            </a:r>
            <a:r>
              <a:rPr lang="en-US" altLang="en-US" sz="2800" u="sng">
                <a:solidFill>
                  <a:srgbClr val="00009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shuffle the data with respect to group labels </a:t>
            </a:r>
            <a:r>
              <a:rPr lang="en-US" altLang="en-US" sz="2800">
                <a:solidFill>
                  <a:srgbClr val="00009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and recalculate the statistic (mean difference)</a:t>
            </a:r>
          </a:p>
          <a:p>
            <a:pPr marL="933450" lvl="1" indent="-533400"/>
            <a:r>
              <a:rPr lang="en-US" altLang="en-US" sz="2400">
                <a:solidFill>
                  <a:srgbClr val="00009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group labels do not matter under </a:t>
            </a:r>
            <a:r>
              <a:rPr lang="en-US" altLang="zh-TW" sz="240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altLang="zh-TW" sz="2400" baseline="-25000">
                <a:latin typeface="Calibri" panose="020F0502020204030204" pitchFamily="34" charset="0"/>
                <a:cs typeface="Calibri" panose="020F0502020204030204" pitchFamily="34" charset="0"/>
              </a:rPr>
              <a:t>0 </a:t>
            </a:r>
            <a:endParaRPr lang="en-US" altLang="en-US" sz="2400">
              <a:solidFill>
                <a:srgbClr val="000090"/>
              </a:solidFill>
              <a:latin typeface="Arial" panose="020B0604020202020204" pitchFamily="34" charset="0"/>
              <a:cs typeface="Calibri" panose="020F0502020204030204" pitchFamily="34" charset="0"/>
            </a:endParaRPr>
          </a:p>
          <a:p>
            <a:pPr marL="533400" indent="-533400">
              <a:buFontTx/>
              <a:buAutoNum type="arabicPeriod"/>
            </a:pPr>
            <a:r>
              <a:rPr lang="en-US" altLang="en-US" sz="2800">
                <a:solidFill>
                  <a:srgbClr val="00009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Repeat step 3 multiple times</a:t>
            </a:r>
          </a:p>
          <a:p>
            <a:pPr marL="533400" indent="-533400">
              <a:buFontTx/>
              <a:buAutoNum type="arabicPeriod"/>
            </a:pPr>
            <a:r>
              <a:rPr lang="en-US" altLang="en-US" sz="2800">
                <a:solidFill>
                  <a:srgbClr val="00009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Find out where our statistic lies in comparison to the null distribution</a:t>
            </a:r>
          </a:p>
          <a:p>
            <a:pPr marL="533400" indent="-533400">
              <a:buFontTx/>
              <a:buAutoNum type="arabicPeriod"/>
            </a:pPr>
            <a:endParaRPr lang="en-US" altLang="en-US" sz="2800">
              <a:solidFill>
                <a:srgbClr val="000090"/>
              </a:solidFill>
              <a:latin typeface="Arial" panose="020B060402020202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>
            <a:extLst>
              <a:ext uri="{FF2B5EF4-FFF2-40B4-BE49-F238E27FC236}">
                <a16:creationId xmlns:a16="http://schemas.microsoft.com/office/drawing/2014/main" id="{C7AD6BBE-B7FE-678B-1565-DFCF3170A7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17562"/>
          </a:xfrm>
        </p:spPr>
        <p:txBody>
          <a:bodyPr/>
          <a:lstStyle/>
          <a:p>
            <a:r>
              <a:rPr lang="en-US" altLang="en-US"/>
              <a:t>A Simple Example</a:t>
            </a:r>
          </a:p>
        </p:txBody>
      </p:sp>
      <p:sp>
        <p:nvSpPr>
          <p:cNvPr id="62466" name="Rectangle 3">
            <a:extLst>
              <a:ext uri="{FF2B5EF4-FFF2-40B4-BE49-F238E27FC236}">
                <a16:creationId xmlns:a16="http://schemas.microsoft.com/office/drawing/2014/main" id="{8C3744D7-5DC1-013B-12F2-B0D8CEF287E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39750" y="1196975"/>
            <a:ext cx="8064500" cy="811213"/>
          </a:xfrm>
        </p:spPr>
        <p:txBody>
          <a:bodyPr/>
          <a:lstStyle/>
          <a:p>
            <a:r>
              <a:rPr lang="en-US" altLang="en-US" sz="2400">
                <a:solidFill>
                  <a:srgbClr val="000090"/>
                </a:solidFill>
              </a:rPr>
              <a:t>To find out whether there is a mean difference between case vs. control</a:t>
            </a:r>
          </a:p>
          <a:p>
            <a:pPr lvl="1">
              <a:buFontTx/>
              <a:buNone/>
            </a:pPr>
            <a:r>
              <a:rPr lang="en-US" altLang="en-US" sz="2400">
                <a:solidFill>
                  <a:srgbClr val="000090"/>
                </a:solidFill>
              </a:rPr>
              <a:t> 		</a:t>
            </a:r>
          </a:p>
        </p:txBody>
      </p:sp>
      <p:pic>
        <p:nvPicPr>
          <p:cNvPr id="8554" name="Group 362">
            <a:extLst>
              <a:ext uri="{FF2B5EF4-FFF2-40B4-BE49-F238E27FC236}">
                <a16:creationId xmlns:a16="http://schemas.microsoft.com/office/drawing/2014/main" id="{9AFE4FF9-5723-9426-A811-C4FCC5242B96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13200" y="1955800"/>
            <a:ext cx="4267200" cy="4445000"/>
          </a:xfrm>
          <a:noFill/>
        </p:spPr>
      </p:pic>
      <p:sp>
        <p:nvSpPr>
          <p:cNvPr id="62468" name="Text Box 328">
            <a:extLst>
              <a:ext uri="{FF2B5EF4-FFF2-40B4-BE49-F238E27FC236}">
                <a16:creationId xmlns:a16="http://schemas.microsoft.com/office/drawing/2014/main" id="{BBA7A4E5-97C8-B4AE-5456-98CB09A604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303713"/>
            <a:ext cx="3251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rgbClr val="000090"/>
                </a:solidFill>
              </a:rPr>
              <a:t>Mean difference .541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>
            <a:extLst>
              <a:ext uri="{FF2B5EF4-FFF2-40B4-BE49-F238E27FC236}">
                <a16:creationId xmlns:a16="http://schemas.microsoft.com/office/drawing/2014/main" id="{11F218CF-DF98-0AF9-0F36-9A55E6B3F2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08062"/>
          </a:xfrm>
        </p:spPr>
        <p:txBody>
          <a:bodyPr/>
          <a:lstStyle/>
          <a:p>
            <a:r>
              <a:rPr lang="en-US" altLang="en-US">
                <a:solidFill>
                  <a:srgbClr val="302C24"/>
                </a:solidFill>
              </a:rPr>
              <a:t>Permutation One</a:t>
            </a:r>
          </a:p>
        </p:txBody>
      </p:sp>
      <p:pic>
        <p:nvPicPr>
          <p:cNvPr id="10718" name="Group 478">
            <a:extLst>
              <a:ext uri="{FF2B5EF4-FFF2-40B4-BE49-F238E27FC236}">
                <a16:creationId xmlns:a16="http://schemas.microsoft.com/office/drawing/2014/main" id="{D85C8BF7-5E4A-EFE1-79E6-4E971904A158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0" y="2387600"/>
            <a:ext cx="4445000" cy="416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491" name="Text Box 527">
            <a:extLst>
              <a:ext uri="{FF2B5EF4-FFF2-40B4-BE49-F238E27FC236}">
                <a16:creationId xmlns:a16="http://schemas.microsoft.com/office/drawing/2014/main" id="{62F7572F-7746-91A4-CEBC-9B7E967051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500" y="4521200"/>
            <a:ext cx="3606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rgbClr val="000090"/>
                </a:solidFill>
              </a:rPr>
              <a:t>Mean difference = .329</a:t>
            </a:r>
          </a:p>
        </p:txBody>
      </p:sp>
      <p:sp>
        <p:nvSpPr>
          <p:cNvPr id="63492" name="Text Box 528">
            <a:extLst>
              <a:ext uri="{FF2B5EF4-FFF2-40B4-BE49-F238E27FC236}">
                <a16:creationId xmlns:a16="http://schemas.microsoft.com/office/drawing/2014/main" id="{41A7B9C6-15E6-D9BF-3155-BC8B4A769E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362200"/>
            <a:ext cx="2819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endParaRPr lang="en-GB" altLang="en-US" sz="2400">
              <a:solidFill>
                <a:schemeClr val="tx1"/>
              </a:solidFill>
            </a:endParaRPr>
          </a:p>
        </p:txBody>
      </p:sp>
      <p:sp>
        <p:nvSpPr>
          <p:cNvPr id="63493" name="Text Box 529">
            <a:extLst>
              <a:ext uri="{FF2B5EF4-FFF2-40B4-BE49-F238E27FC236}">
                <a16:creationId xmlns:a16="http://schemas.microsoft.com/office/drawing/2014/main" id="{2B79F38E-2A83-D721-8433-6B2C439EA7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325" y="1574800"/>
            <a:ext cx="88296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</a:pPr>
            <a:r>
              <a:rPr lang="en-GB" altLang="en-US" sz="2400">
                <a:solidFill>
                  <a:srgbClr val="000090"/>
                </a:solidFill>
              </a:rPr>
              <a:t>Note how the different labels have been swapped for the permutation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>
            <a:extLst>
              <a:ext uri="{FF2B5EF4-FFF2-40B4-BE49-F238E27FC236}">
                <a16:creationId xmlns:a16="http://schemas.microsoft.com/office/drawing/2014/main" id="{AC97E1F0-858B-1805-AC67-68CDCA3BE9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302C24"/>
                </a:solidFill>
              </a:rPr>
              <a:t>Permutations</a:t>
            </a:r>
          </a:p>
        </p:txBody>
      </p:sp>
      <p:pic>
        <p:nvPicPr>
          <p:cNvPr id="111619" name="Group 3">
            <a:extLst>
              <a:ext uri="{FF2B5EF4-FFF2-40B4-BE49-F238E27FC236}">
                <a16:creationId xmlns:a16="http://schemas.microsoft.com/office/drawing/2014/main" id="{D01A608A-03E3-653E-CD99-EE169F02971F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0" y="1828800"/>
            <a:ext cx="4457700" cy="416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515" name="Text Box 53">
            <a:extLst>
              <a:ext uri="{FF2B5EF4-FFF2-40B4-BE49-F238E27FC236}">
                <a16:creationId xmlns:a16="http://schemas.microsoft.com/office/drawing/2014/main" id="{D3901341-8609-3145-E9A3-A013E98E42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362200"/>
            <a:ext cx="2819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endParaRPr lang="en-GB" altLang="en-US" sz="2400">
              <a:solidFill>
                <a:schemeClr val="tx1"/>
              </a:solidFill>
            </a:endParaRPr>
          </a:p>
        </p:txBody>
      </p:sp>
      <p:pic>
        <p:nvPicPr>
          <p:cNvPr id="111671" name="Text Box 55">
            <a:extLst>
              <a:ext uri="{FF2B5EF4-FFF2-40B4-BE49-F238E27FC236}">
                <a16:creationId xmlns:a16="http://schemas.microsoft.com/office/drawing/2014/main" id="{CBE6CCCC-6D30-BF7A-22BE-1BC56AE9D8ED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00" y="3263900"/>
            <a:ext cx="513080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>
            <a:extLst>
              <a:ext uri="{FF2B5EF4-FFF2-40B4-BE49-F238E27FC236}">
                <a16:creationId xmlns:a16="http://schemas.microsoft.com/office/drawing/2014/main" id="{D26C4F10-9189-ADDD-1236-6955038C94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96838"/>
            <a:ext cx="8229600" cy="1143000"/>
          </a:xfrm>
        </p:spPr>
        <p:txBody>
          <a:bodyPr/>
          <a:lstStyle/>
          <a:p>
            <a:r>
              <a:rPr lang="en-US" altLang="en-US"/>
              <a:t>Compute Empirical P-value</a:t>
            </a:r>
          </a:p>
        </p:txBody>
      </p:sp>
      <p:pic>
        <p:nvPicPr>
          <p:cNvPr id="65538" name="Picture 3">
            <a:extLst>
              <a:ext uri="{FF2B5EF4-FFF2-40B4-BE49-F238E27FC236}">
                <a16:creationId xmlns:a16="http://schemas.microsoft.com/office/drawing/2014/main" id="{0CC7CBAF-293F-2714-BEF3-F2FF41B46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3" t="29765" r="3065" b="16344"/>
          <a:stretch>
            <a:fillRect/>
          </a:stretch>
        </p:blipFill>
        <p:spPr bwMode="auto">
          <a:xfrm>
            <a:off x="1692275" y="1412875"/>
            <a:ext cx="5997575" cy="314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8C02E6-36BD-A929-5E8E-AA7ADA8143D0}"/>
              </a:ext>
            </a:extLst>
          </p:cNvPr>
          <p:cNvSpPr txBox="1"/>
          <p:nvPr/>
        </p:nvSpPr>
        <p:spPr>
          <a:xfrm>
            <a:off x="539750" y="4791075"/>
            <a:ext cx="8147050" cy="19383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rgbClr val="000090"/>
                </a:solidFill>
                <a:latin typeface="Arial" charset="0"/>
                <a:ea typeface="ＭＳ Ｐゴシック" charset="0"/>
              </a:rPr>
              <a:t>In 1000 times permutations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sz="2000" dirty="0">
                <a:solidFill>
                  <a:srgbClr val="000090"/>
                </a:solidFill>
                <a:latin typeface="Arial" charset="0"/>
                <a:ea typeface="ＭＳ Ｐゴシック" charset="0"/>
              </a:rPr>
              <a:t>There are three times the permuted data given large difference</a:t>
            </a:r>
          </a:p>
          <a:p>
            <a:pPr marL="800100" lvl="1" indent="-342900">
              <a:buFont typeface="Wingdings" charset="0"/>
              <a:buChar char="è"/>
              <a:defRPr/>
            </a:pPr>
            <a:r>
              <a:rPr lang="en-US" sz="2000" dirty="0">
                <a:solidFill>
                  <a:srgbClr val="000090"/>
                </a:solidFill>
                <a:latin typeface="Arial" charset="0"/>
                <a:ea typeface="ＭＳ Ｐゴシック" charset="0"/>
              </a:rPr>
              <a:t>p = 0.003 (</a:t>
            </a:r>
            <a:r>
              <a:rPr lang="en-US" sz="2000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this is the chance under null hypothesis</a:t>
            </a:r>
            <a:r>
              <a:rPr lang="en-US" sz="2000" dirty="0">
                <a:solidFill>
                  <a:srgbClr val="000090"/>
                </a:solidFill>
                <a:latin typeface="Arial" charset="0"/>
                <a:ea typeface="ＭＳ Ｐゴシック" charset="0"/>
              </a:rPr>
              <a:t>)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sz="2000" dirty="0">
                <a:solidFill>
                  <a:srgbClr val="000090"/>
                </a:solidFill>
                <a:latin typeface="Arial" charset="0"/>
                <a:ea typeface="ＭＳ Ｐゴシック" charset="0"/>
              </a:rPr>
              <a:t>If none of the permuted mean difference is bigger than the original one </a:t>
            </a:r>
            <a:r>
              <a:rPr lang="en-US" sz="2000" dirty="0">
                <a:solidFill>
                  <a:srgbClr val="000090"/>
                </a:solidFill>
                <a:latin typeface="Arial" charset="0"/>
                <a:ea typeface="ＭＳ Ｐゴシック" charset="0"/>
                <a:sym typeface="Wingdings"/>
              </a:rPr>
              <a:t> p</a:t>
            </a:r>
            <a:r>
              <a:rPr lang="en-US" sz="2000" dirty="0">
                <a:solidFill>
                  <a:srgbClr val="000090"/>
                </a:solidFill>
                <a:latin typeface="Arial" charset="0"/>
                <a:ea typeface="ＭＳ Ｐゴシック" charset="0"/>
              </a:rPr>
              <a:t> &lt; 0.001 or (1/1001) # prevent p-value equal to zero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>
            <a:extLst>
              <a:ext uri="{FF2B5EF4-FFF2-40B4-BE49-F238E27FC236}">
                <a16:creationId xmlns:a16="http://schemas.microsoft.com/office/drawing/2014/main" id="{535DF841-44D5-A8C7-CFBA-E0F18F26C6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8475" y="152400"/>
            <a:ext cx="8147050" cy="1246188"/>
          </a:xfrm>
        </p:spPr>
        <p:txBody>
          <a:bodyPr/>
          <a:lstStyle/>
          <a:p>
            <a:r>
              <a:rPr lang="en-GB" altLang="en-US" sz="4800">
                <a:solidFill>
                  <a:srgbClr val="302C24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General Advantages</a:t>
            </a:r>
            <a:endParaRPr lang="en-US" altLang="en-US" sz="4800">
              <a:solidFill>
                <a:srgbClr val="302C24"/>
              </a:solidFill>
              <a:latin typeface="Arial" panose="020B06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66562" name="Rectangle 3">
            <a:extLst>
              <a:ext uri="{FF2B5EF4-FFF2-40B4-BE49-F238E27FC236}">
                <a16:creationId xmlns:a16="http://schemas.microsoft.com/office/drawing/2014/main" id="{17402DCF-B9F8-9870-E350-E11C6ED05C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9388" y="1557338"/>
            <a:ext cx="8839200" cy="4724400"/>
          </a:xfrm>
        </p:spPr>
        <p:txBody>
          <a:bodyPr/>
          <a:lstStyle/>
          <a:p>
            <a:r>
              <a:rPr lang="en-GB" altLang="en-US" sz="2800">
                <a:solidFill>
                  <a:srgbClr val="00009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Does not rely on distributional assumptions</a:t>
            </a:r>
          </a:p>
          <a:p>
            <a:r>
              <a:rPr lang="en-GB" altLang="en-US" sz="2800">
                <a:solidFill>
                  <a:srgbClr val="00009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Corrects for hidden correlation</a:t>
            </a:r>
          </a:p>
          <a:p>
            <a:r>
              <a:rPr lang="en-GB" altLang="en-US" sz="2800">
                <a:solidFill>
                  <a:srgbClr val="00009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Disadvantage?</a:t>
            </a:r>
          </a:p>
          <a:p>
            <a:pPr lvl="1"/>
            <a:r>
              <a:rPr lang="en-GB" altLang="en-US">
                <a:solidFill>
                  <a:srgbClr val="00009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Need relatively large number of samples</a:t>
            </a:r>
          </a:p>
          <a:p>
            <a:pPr lvl="1"/>
            <a:r>
              <a:rPr lang="en-GB" altLang="en-US">
                <a:solidFill>
                  <a:srgbClr val="00009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Computationally intensive</a:t>
            </a:r>
          </a:p>
          <a:p>
            <a:endParaRPr lang="en-US" altLang="en-US" sz="2800">
              <a:solidFill>
                <a:srgbClr val="000090"/>
              </a:solidFill>
              <a:latin typeface="Arial" panose="020B060402020202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>
            <a:extLst>
              <a:ext uri="{FF2B5EF4-FFF2-40B4-BE49-F238E27FC236}">
                <a16:creationId xmlns:a16="http://schemas.microsoft.com/office/drawing/2014/main" id="{F087C0C1-CF2C-66A4-D824-71D86752153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17600" y="1816100"/>
            <a:ext cx="7315200" cy="2451100"/>
          </a:xfrm>
        </p:spPr>
        <p:txBody>
          <a:bodyPr/>
          <a:lstStyle/>
          <a:p>
            <a:r>
              <a:rPr lang="en-US" altLang="en-US"/>
              <a:t>Multiple Testing Issues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>
            <a:extLst>
              <a:ext uri="{FF2B5EF4-FFF2-40B4-BE49-F238E27FC236}">
                <a16:creationId xmlns:a16="http://schemas.microsoft.com/office/drawing/2014/main" id="{CADF2106-60D5-4D51-B206-CCC5CF675C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Multiple Testing Issues</a:t>
            </a:r>
          </a:p>
        </p:txBody>
      </p:sp>
      <p:sp>
        <p:nvSpPr>
          <p:cNvPr id="68610" name="Content Placeholder 3">
            <a:extLst>
              <a:ext uri="{FF2B5EF4-FFF2-40B4-BE49-F238E27FC236}">
                <a16:creationId xmlns:a16="http://schemas.microsoft.com/office/drawing/2014/main" id="{7A3E51FE-A653-CFD2-F977-4F1407617F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600200"/>
            <a:ext cx="8569325" cy="4724400"/>
          </a:xfrm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Omics yields high-dimensional data </a:t>
            </a:r>
          </a:p>
          <a:p>
            <a:pPr lvl="1"/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100s to 10,000s of variables</a:t>
            </a:r>
          </a:p>
          <a:p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Lots of hypothesis tests, with each one we accept a small chance </a:t>
            </a:r>
          </a:p>
          <a:p>
            <a:pPr lvl="1"/>
            <a:r>
              <a:rPr lang="en-US" altLang="en-US" sz="2400">
                <a:latin typeface="Arial" panose="020B0604020202020204" pitchFamily="34" charset="0"/>
                <a:cs typeface="Calibri" panose="020F0502020204030204" pitchFamily="34" charset="0"/>
              </a:rPr>
              <a:t>Performing T-tests on typical metabolomic data might result in performing 10000 separate hypothesis tests. If we use a standard p value cut-off of 0.05, we would see </a:t>
            </a:r>
            <a:r>
              <a:rPr lang="en-US" altLang="en-US" sz="2400">
                <a:solidFill>
                  <a:srgbClr val="80000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500</a:t>
            </a:r>
            <a:r>
              <a:rPr lang="en-US" altLang="en-US" sz="2400">
                <a:latin typeface="Arial" panose="020B0604020202020204" pitchFamily="34" charset="0"/>
                <a:cs typeface="Calibri" panose="020F0502020204030204" pitchFamily="34" charset="0"/>
              </a:rPr>
              <a:t> (10000*0.05) genes to be deemed “significant” by chance alone</a:t>
            </a:r>
          </a:p>
          <a:p>
            <a:endParaRPr lang="en-US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>
            <a:extLst>
              <a:ext uri="{FF2B5EF4-FFF2-40B4-BE49-F238E27FC236}">
                <a16:creationId xmlns:a16="http://schemas.microsoft.com/office/drawing/2014/main" id="{2BA2CD3E-7C49-1B75-60EA-ED272D47C2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8147050" cy="960438"/>
          </a:xfrm>
        </p:spPr>
        <p:txBody>
          <a:bodyPr/>
          <a:lstStyle/>
          <a:p>
            <a:r>
              <a:rPr lang="en-US" altLang="en-US" sz="4400">
                <a:latin typeface="Arial" panose="020B0604020202020204" pitchFamily="34" charset="0"/>
                <a:cs typeface="Calibri" panose="020F0502020204030204" pitchFamily="34" charset="0"/>
              </a:rPr>
              <a:t>Multiple Testing Correction (I) </a:t>
            </a:r>
          </a:p>
        </p:txBody>
      </p:sp>
      <p:sp>
        <p:nvSpPr>
          <p:cNvPr id="69634" name="Content Placeholder 2">
            <a:extLst>
              <a:ext uri="{FF2B5EF4-FFF2-40B4-BE49-F238E27FC236}">
                <a16:creationId xmlns:a16="http://schemas.microsoft.com/office/drawing/2014/main" id="{3294D15B-776F-EEDD-A8D3-1736E706E90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5288" y="1484313"/>
            <a:ext cx="8378825" cy="4657725"/>
          </a:xfrm>
        </p:spPr>
        <p:txBody>
          <a:bodyPr/>
          <a:lstStyle/>
          <a:p>
            <a:pPr>
              <a:buClrTx/>
            </a:pPr>
            <a:r>
              <a:rPr lang="en-US" altLang="en-US" sz="2800">
                <a:solidFill>
                  <a:srgbClr val="00009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Family Wise Error Rate (FWER) - e.g. </a:t>
            </a:r>
            <a:r>
              <a:rPr lang="en-US" altLang="en-US" sz="2800" i="1">
                <a:solidFill>
                  <a:srgbClr val="00009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Bonferroni corrections</a:t>
            </a:r>
          </a:p>
          <a:p>
            <a:pPr lvl="1">
              <a:lnSpc>
                <a:spcPct val="110000"/>
              </a:lnSpc>
            </a:pPr>
            <a:r>
              <a:rPr lang="en-US" altLang="en-US" sz="2400">
                <a:solidFill>
                  <a:srgbClr val="00009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Corrected P-value= p-value * n (number of genes in test) &lt;0.05. If testing 1000 genes at a time, the corrected p-value is 0.00005 (0.05/1000). </a:t>
            </a:r>
          </a:p>
          <a:p>
            <a:r>
              <a:rPr lang="en-US" altLang="en-US" sz="2800">
                <a:solidFill>
                  <a:srgbClr val="00009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False Discovery Rate (FDR) - e.g. Benjamini-Hochberg</a:t>
            </a:r>
          </a:p>
          <a:p>
            <a:pPr lvl="1"/>
            <a:r>
              <a:rPr lang="en-US" altLang="en-US" sz="2400">
                <a:solidFill>
                  <a:srgbClr val="00009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A FDR of 0.05 means that 5% among the significant metabolites are expected to be false positives </a:t>
            </a:r>
          </a:p>
          <a:p>
            <a:pPr>
              <a:lnSpc>
                <a:spcPct val="110000"/>
              </a:lnSpc>
            </a:pPr>
            <a:endParaRPr lang="en-US" altLang="en-US" sz="2800">
              <a:solidFill>
                <a:srgbClr val="000090"/>
              </a:solidFill>
              <a:latin typeface="Arial" panose="020B060402020202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>
            <a:extLst>
              <a:ext uri="{FF2B5EF4-FFF2-40B4-BE49-F238E27FC236}">
                <a16:creationId xmlns:a16="http://schemas.microsoft.com/office/drawing/2014/main" id="{09F03571-03AD-8BC6-7308-2A6AA74B83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Yesterday</a:t>
            </a:r>
          </a:p>
        </p:txBody>
      </p:sp>
      <p:pic>
        <p:nvPicPr>
          <p:cNvPr id="29698" name="Picture 3">
            <a:extLst>
              <a:ext uri="{FF2B5EF4-FFF2-40B4-BE49-F238E27FC236}">
                <a16:creationId xmlns:a16="http://schemas.microsoft.com/office/drawing/2014/main" id="{97B43185-9F47-EE97-A56D-15408D936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14"/>
          <a:stretch>
            <a:fillRect/>
          </a:stretch>
        </p:blipFill>
        <p:spPr bwMode="auto">
          <a:xfrm>
            <a:off x="5257800" y="1752600"/>
            <a:ext cx="3656013" cy="445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F39B17A4-A628-531A-76E0-3A0AD2DA1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3505200"/>
            <a:ext cx="838200" cy="609600"/>
          </a:xfrm>
          <a:prstGeom prst="rightArrow">
            <a:avLst>
              <a:gd name="adj1" fmla="val 50000"/>
              <a:gd name="adj2" fmla="val 50003"/>
            </a:avLst>
          </a:prstGeom>
          <a:gradFill rotWithShape="1">
            <a:gsLst>
              <a:gs pos="0">
                <a:srgbClr val="A3A3EF"/>
              </a:gs>
              <a:gs pos="100000">
                <a:srgbClr val="2424A8"/>
              </a:gs>
            </a:gsLst>
            <a:lin ang="5400000"/>
          </a:gradFill>
          <a:ln w="9525">
            <a:solidFill>
              <a:srgbClr val="2F2F98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defRPr/>
            </a:pPr>
            <a:endParaRPr lang="x-none" altLang="x-none">
              <a:solidFill>
                <a:srgbClr val="FFFFFF"/>
              </a:solidFill>
            </a:endParaRPr>
          </a:p>
        </p:txBody>
      </p:sp>
      <p:grpSp>
        <p:nvGrpSpPr>
          <p:cNvPr id="29700" name="Group 127">
            <a:extLst>
              <a:ext uri="{FF2B5EF4-FFF2-40B4-BE49-F238E27FC236}">
                <a16:creationId xmlns:a16="http://schemas.microsoft.com/office/drawing/2014/main" id="{B8175A05-6CCC-E7CA-4C25-820AD5570DA1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1600200"/>
            <a:ext cx="3733800" cy="1647825"/>
            <a:chOff x="1056" y="1008"/>
            <a:chExt cx="3503" cy="1414"/>
          </a:xfrm>
        </p:grpSpPr>
        <p:sp>
          <p:nvSpPr>
            <p:cNvPr id="29704" name="Freeform 128">
              <a:extLst>
                <a:ext uri="{FF2B5EF4-FFF2-40B4-BE49-F238E27FC236}">
                  <a16:creationId xmlns:a16="http://schemas.microsoft.com/office/drawing/2014/main" id="{D42988D0-0B1E-1067-084C-D17860C23C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" y="1008"/>
              <a:ext cx="3503" cy="846"/>
            </a:xfrm>
            <a:custGeom>
              <a:avLst/>
              <a:gdLst>
                <a:gd name="T0" fmla="*/ 0 w 10011"/>
                <a:gd name="T1" fmla="*/ 0 h 6606"/>
                <a:gd name="T2" fmla="*/ 0 w 10011"/>
                <a:gd name="T3" fmla="*/ 0 h 6606"/>
                <a:gd name="T4" fmla="*/ 0 w 10011"/>
                <a:gd name="T5" fmla="*/ 0 h 6606"/>
                <a:gd name="T6" fmla="*/ 0 w 10011"/>
                <a:gd name="T7" fmla="*/ 0 h 6606"/>
                <a:gd name="T8" fmla="*/ 0 w 10011"/>
                <a:gd name="T9" fmla="*/ 0 h 6606"/>
                <a:gd name="T10" fmla="*/ 0 w 10011"/>
                <a:gd name="T11" fmla="*/ 0 h 6606"/>
                <a:gd name="T12" fmla="*/ 0 w 10011"/>
                <a:gd name="T13" fmla="*/ 0 h 6606"/>
                <a:gd name="T14" fmla="*/ 0 w 10011"/>
                <a:gd name="T15" fmla="*/ 0 h 6606"/>
                <a:gd name="T16" fmla="*/ 0 w 10011"/>
                <a:gd name="T17" fmla="*/ 0 h 6606"/>
                <a:gd name="T18" fmla="*/ 0 w 10011"/>
                <a:gd name="T19" fmla="*/ 0 h 6606"/>
                <a:gd name="T20" fmla="*/ 0 w 10011"/>
                <a:gd name="T21" fmla="*/ 0 h 6606"/>
                <a:gd name="T22" fmla="*/ 0 w 10011"/>
                <a:gd name="T23" fmla="*/ 0 h 6606"/>
                <a:gd name="T24" fmla="*/ 0 w 10011"/>
                <a:gd name="T25" fmla="*/ 0 h 6606"/>
                <a:gd name="T26" fmla="*/ 0 w 10011"/>
                <a:gd name="T27" fmla="*/ 0 h 6606"/>
                <a:gd name="T28" fmla="*/ 0 w 10011"/>
                <a:gd name="T29" fmla="*/ 0 h 6606"/>
                <a:gd name="T30" fmla="*/ 0 w 10011"/>
                <a:gd name="T31" fmla="*/ 0 h 6606"/>
                <a:gd name="T32" fmla="*/ 0 w 10011"/>
                <a:gd name="T33" fmla="*/ 0 h 6606"/>
                <a:gd name="T34" fmla="*/ 0 w 10011"/>
                <a:gd name="T35" fmla="*/ 0 h 6606"/>
                <a:gd name="T36" fmla="*/ 0 w 10011"/>
                <a:gd name="T37" fmla="*/ 0 h 6606"/>
                <a:gd name="T38" fmla="*/ 0 w 10011"/>
                <a:gd name="T39" fmla="*/ 0 h 6606"/>
                <a:gd name="T40" fmla="*/ 0 w 10011"/>
                <a:gd name="T41" fmla="*/ 0 h 6606"/>
                <a:gd name="T42" fmla="*/ 0 w 10011"/>
                <a:gd name="T43" fmla="*/ 0 h 6606"/>
                <a:gd name="T44" fmla="*/ 0 w 10011"/>
                <a:gd name="T45" fmla="*/ 0 h 6606"/>
                <a:gd name="T46" fmla="*/ 0 w 10011"/>
                <a:gd name="T47" fmla="*/ 0 h 6606"/>
                <a:gd name="T48" fmla="*/ 0 w 10011"/>
                <a:gd name="T49" fmla="*/ 0 h 6606"/>
                <a:gd name="T50" fmla="*/ 0 w 10011"/>
                <a:gd name="T51" fmla="*/ 0 h 6606"/>
                <a:gd name="T52" fmla="*/ 0 w 10011"/>
                <a:gd name="T53" fmla="*/ 0 h 6606"/>
                <a:gd name="T54" fmla="*/ 0 w 10011"/>
                <a:gd name="T55" fmla="*/ 0 h 6606"/>
                <a:gd name="T56" fmla="*/ 0 w 10011"/>
                <a:gd name="T57" fmla="*/ 0 h 6606"/>
                <a:gd name="T58" fmla="*/ 0 w 10011"/>
                <a:gd name="T59" fmla="*/ 0 h 6606"/>
                <a:gd name="T60" fmla="*/ 0 w 10011"/>
                <a:gd name="T61" fmla="*/ 0 h 6606"/>
                <a:gd name="T62" fmla="*/ 0 w 10011"/>
                <a:gd name="T63" fmla="*/ 0 h 6606"/>
                <a:gd name="T64" fmla="*/ 0 w 10011"/>
                <a:gd name="T65" fmla="*/ 0 h 6606"/>
                <a:gd name="T66" fmla="*/ 0 w 10011"/>
                <a:gd name="T67" fmla="*/ 0 h 6606"/>
                <a:gd name="T68" fmla="*/ 0 w 10011"/>
                <a:gd name="T69" fmla="*/ 0 h 6606"/>
                <a:gd name="T70" fmla="*/ 0 w 10011"/>
                <a:gd name="T71" fmla="*/ 0 h 6606"/>
                <a:gd name="T72" fmla="*/ 0 w 10011"/>
                <a:gd name="T73" fmla="*/ 0 h 6606"/>
                <a:gd name="T74" fmla="*/ 0 w 10011"/>
                <a:gd name="T75" fmla="*/ 0 h 6606"/>
                <a:gd name="T76" fmla="*/ 0 w 10011"/>
                <a:gd name="T77" fmla="*/ 0 h 6606"/>
                <a:gd name="T78" fmla="*/ 0 w 10011"/>
                <a:gd name="T79" fmla="*/ 0 h 6606"/>
                <a:gd name="T80" fmla="*/ 0 w 10011"/>
                <a:gd name="T81" fmla="*/ 0 h 6606"/>
                <a:gd name="T82" fmla="*/ 0 w 10011"/>
                <a:gd name="T83" fmla="*/ 0 h 6606"/>
                <a:gd name="T84" fmla="*/ 0 w 10011"/>
                <a:gd name="T85" fmla="*/ 0 h 6606"/>
                <a:gd name="T86" fmla="*/ 0 w 10011"/>
                <a:gd name="T87" fmla="*/ 0 h 6606"/>
                <a:gd name="T88" fmla="*/ 0 w 10011"/>
                <a:gd name="T89" fmla="*/ 0 h 6606"/>
                <a:gd name="T90" fmla="*/ 0 w 10011"/>
                <a:gd name="T91" fmla="*/ 0 h 6606"/>
                <a:gd name="T92" fmla="*/ 0 w 10011"/>
                <a:gd name="T93" fmla="*/ 0 h 6606"/>
                <a:gd name="T94" fmla="*/ 0 w 10011"/>
                <a:gd name="T95" fmla="*/ 0 h 6606"/>
                <a:gd name="T96" fmla="*/ 0 w 10011"/>
                <a:gd name="T97" fmla="*/ 0 h 6606"/>
                <a:gd name="T98" fmla="*/ 0 w 10011"/>
                <a:gd name="T99" fmla="*/ 0 h 6606"/>
                <a:gd name="T100" fmla="*/ 0 w 10011"/>
                <a:gd name="T101" fmla="*/ 0 h 6606"/>
                <a:gd name="T102" fmla="*/ 0 w 10011"/>
                <a:gd name="T103" fmla="*/ 0 h 6606"/>
                <a:gd name="T104" fmla="*/ 0 w 10011"/>
                <a:gd name="T105" fmla="*/ 0 h 6606"/>
                <a:gd name="T106" fmla="*/ 0 w 10011"/>
                <a:gd name="T107" fmla="*/ 0 h 6606"/>
                <a:gd name="T108" fmla="*/ 0 w 10011"/>
                <a:gd name="T109" fmla="*/ 0 h 6606"/>
                <a:gd name="T110" fmla="*/ 0 w 10011"/>
                <a:gd name="T111" fmla="*/ 0 h 6606"/>
                <a:gd name="T112" fmla="*/ 0 w 10011"/>
                <a:gd name="T113" fmla="*/ 0 h 6606"/>
                <a:gd name="T114" fmla="*/ 0 w 10011"/>
                <a:gd name="T115" fmla="*/ 0 h 6606"/>
                <a:gd name="T116" fmla="*/ 0 w 10011"/>
                <a:gd name="T117" fmla="*/ 0 h 6606"/>
                <a:gd name="T118" fmla="*/ 0 w 10011"/>
                <a:gd name="T119" fmla="*/ 0 h 6606"/>
                <a:gd name="T120" fmla="*/ 0 w 10011"/>
                <a:gd name="T121" fmla="*/ 0 h 660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0011"/>
                <a:gd name="T184" fmla="*/ 0 h 6606"/>
                <a:gd name="T185" fmla="*/ 10011 w 10011"/>
                <a:gd name="T186" fmla="*/ 6606 h 660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0011" h="6606">
                  <a:moveTo>
                    <a:pt x="0" y="6577"/>
                  </a:moveTo>
                  <a:lnTo>
                    <a:pt x="0" y="6580"/>
                  </a:lnTo>
                  <a:lnTo>
                    <a:pt x="6" y="6574"/>
                  </a:lnTo>
                  <a:lnTo>
                    <a:pt x="12" y="6581"/>
                  </a:lnTo>
                  <a:lnTo>
                    <a:pt x="18" y="6569"/>
                  </a:lnTo>
                  <a:lnTo>
                    <a:pt x="24" y="6574"/>
                  </a:lnTo>
                  <a:lnTo>
                    <a:pt x="30" y="6568"/>
                  </a:lnTo>
                  <a:lnTo>
                    <a:pt x="36" y="6574"/>
                  </a:lnTo>
                  <a:lnTo>
                    <a:pt x="42" y="6581"/>
                  </a:lnTo>
                  <a:lnTo>
                    <a:pt x="48" y="6578"/>
                  </a:lnTo>
                  <a:lnTo>
                    <a:pt x="54" y="6581"/>
                  </a:lnTo>
                  <a:lnTo>
                    <a:pt x="60" y="6577"/>
                  </a:lnTo>
                  <a:lnTo>
                    <a:pt x="66" y="6582"/>
                  </a:lnTo>
                  <a:lnTo>
                    <a:pt x="72" y="6582"/>
                  </a:lnTo>
                  <a:lnTo>
                    <a:pt x="78" y="6578"/>
                  </a:lnTo>
                  <a:lnTo>
                    <a:pt x="84" y="6584"/>
                  </a:lnTo>
                  <a:lnTo>
                    <a:pt x="90" y="6576"/>
                  </a:lnTo>
                  <a:lnTo>
                    <a:pt x="96" y="6578"/>
                  </a:lnTo>
                  <a:lnTo>
                    <a:pt x="102" y="6568"/>
                  </a:lnTo>
                  <a:lnTo>
                    <a:pt x="108" y="6569"/>
                  </a:lnTo>
                  <a:lnTo>
                    <a:pt x="114" y="6577"/>
                  </a:lnTo>
                  <a:lnTo>
                    <a:pt x="120" y="6580"/>
                  </a:lnTo>
                  <a:lnTo>
                    <a:pt x="126" y="6574"/>
                  </a:lnTo>
                  <a:lnTo>
                    <a:pt x="132" y="6577"/>
                  </a:lnTo>
                  <a:lnTo>
                    <a:pt x="138" y="6582"/>
                  </a:lnTo>
                  <a:lnTo>
                    <a:pt x="144" y="6577"/>
                  </a:lnTo>
                  <a:lnTo>
                    <a:pt x="150" y="6581"/>
                  </a:lnTo>
                  <a:lnTo>
                    <a:pt x="156" y="6584"/>
                  </a:lnTo>
                  <a:lnTo>
                    <a:pt x="162" y="6574"/>
                  </a:lnTo>
                  <a:lnTo>
                    <a:pt x="168" y="6581"/>
                  </a:lnTo>
                  <a:lnTo>
                    <a:pt x="174" y="6570"/>
                  </a:lnTo>
                  <a:lnTo>
                    <a:pt x="180" y="6569"/>
                  </a:lnTo>
                  <a:lnTo>
                    <a:pt x="186" y="6561"/>
                  </a:lnTo>
                  <a:lnTo>
                    <a:pt x="192" y="6566"/>
                  </a:lnTo>
                  <a:lnTo>
                    <a:pt x="198" y="6577"/>
                  </a:lnTo>
                  <a:lnTo>
                    <a:pt x="204" y="6573"/>
                  </a:lnTo>
                  <a:lnTo>
                    <a:pt x="210" y="6580"/>
                  </a:lnTo>
                  <a:lnTo>
                    <a:pt x="216" y="6581"/>
                  </a:lnTo>
                  <a:lnTo>
                    <a:pt x="222" y="6576"/>
                  </a:lnTo>
                  <a:lnTo>
                    <a:pt x="228" y="6573"/>
                  </a:lnTo>
                  <a:lnTo>
                    <a:pt x="234" y="6581"/>
                  </a:lnTo>
                  <a:lnTo>
                    <a:pt x="240" y="6581"/>
                  </a:lnTo>
                  <a:lnTo>
                    <a:pt x="246" y="6585"/>
                  </a:lnTo>
                  <a:lnTo>
                    <a:pt x="252" y="6576"/>
                  </a:lnTo>
                  <a:lnTo>
                    <a:pt x="258" y="6582"/>
                  </a:lnTo>
                  <a:lnTo>
                    <a:pt x="264" y="6581"/>
                  </a:lnTo>
                  <a:lnTo>
                    <a:pt x="270" y="6572"/>
                  </a:lnTo>
                  <a:lnTo>
                    <a:pt x="276" y="6570"/>
                  </a:lnTo>
                  <a:lnTo>
                    <a:pt x="282" y="6576"/>
                  </a:lnTo>
                  <a:lnTo>
                    <a:pt x="288" y="6578"/>
                  </a:lnTo>
                  <a:lnTo>
                    <a:pt x="294" y="6565"/>
                  </a:lnTo>
                  <a:lnTo>
                    <a:pt x="300" y="6565"/>
                  </a:lnTo>
                  <a:lnTo>
                    <a:pt x="306" y="6549"/>
                  </a:lnTo>
                  <a:lnTo>
                    <a:pt x="312" y="6566"/>
                  </a:lnTo>
                  <a:lnTo>
                    <a:pt x="318" y="6553"/>
                  </a:lnTo>
                  <a:lnTo>
                    <a:pt x="324" y="6530"/>
                  </a:lnTo>
                  <a:lnTo>
                    <a:pt x="331" y="6554"/>
                  </a:lnTo>
                  <a:lnTo>
                    <a:pt x="337" y="6558"/>
                  </a:lnTo>
                  <a:lnTo>
                    <a:pt x="343" y="6538"/>
                  </a:lnTo>
                  <a:lnTo>
                    <a:pt x="349" y="6534"/>
                  </a:lnTo>
                  <a:lnTo>
                    <a:pt x="355" y="6542"/>
                  </a:lnTo>
                  <a:lnTo>
                    <a:pt x="361" y="6542"/>
                  </a:lnTo>
                  <a:lnTo>
                    <a:pt x="367" y="6558"/>
                  </a:lnTo>
                  <a:lnTo>
                    <a:pt x="373" y="6556"/>
                  </a:lnTo>
                  <a:lnTo>
                    <a:pt x="379" y="6566"/>
                  </a:lnTo>
                  <a:lnTo>
                    <a:pt x="385" y="6570"/>
                  </a:lnTo>
                  <a:lnTo>
                    <a:pt x="391" y="6554"/>
                  </a:lnTo>
                  <a:lnTo>
                    <a:pt x="397" y="6544"/>
                  </a:lnTo>
                  <a:lnTo>
                    <a:pt x="403" y="6558"/>
                  </a:lnTo>
                  <a:lnTo>
                    <a:pt x="409" y="6560"/>
                  </a:lnTo>
                  <a:lnTo>
                    <a:pt x="415" y="6546"/>
                  </a:lnTo>
                  <a:lnTo>
                    <a:pt x="421" y="6546"/>
                  </a:lnTo>
                  <a:lnTo>
                    <a:pt x="427" y="6553"/>
                  </a:lnTo>
                  <a:lnTo>
                    <a:pt x="433" y="6546"/>
                  </a:lnTo>
                  <a:lnTo>
                    <a:pt x="439" y="6554"/>
                  </a:lnTo>
                  <a:lnTo>
                    <a:pt x="445" y="6553"/>
                  </a:lnTo>
                  <a:lnTo>
                    <a:pt x="451" y="6545"/>
                  </a:lnTo>
                  <a:lnTo>
                    <a:pt x="457" y="6553"/>
                  </a:lnTo>
                  <a:lnTo>
                    <a:pt x="463" y="6542"/>
                  </a:lnTo>
                  <a:lnTo>
                    <a:pt x="469" y="6544"/>
                  </a:lnTo>
                  <a:lnTo>
                    <a:pt x="474" y="6556"/>
                  </a:lnTo>
                  <a:lnTo>
                    <a:pt x="480" y="6554"/>
                  </a:lnTo>
                  <a:lnTo>
                    <a:pt x="486" y="6544"/>
                  </a:lnTo>
                  <a:lnTo>
                    <a:pt x="492" y="6545"/>
                  </a:lnTo>
                  <a:lnTo>
                    <a:pt x="498" y="6564"/>
                  </a:lnTo>
                  <a:lnTo>
                    <a:pt x="504" y="6562"/>
                  </a:lnTo>
                  <a:lnTo>
                    <a:pt x="510" y="6566"/>
                  </a:lnTo>
                  <a:lnTo>
                    <a:pt x="516" y="6566"/>
                  </a:lnTo>
                  <a:lnTo>
                    <a:pt x="522" y="6572"/>
                  </a:lnTo>
                  <a:lnTo>
                    <a:pt x="528" y="6570"/>
                  </a:lnTo>
                  <a:lnTo>
                    <a:pt x="534" y="6562"/>
                  </a:lnTo>
                  <a:lnTo>
                    <a:pt x="540" y="6574"/>
                  </a:lnTo>
                  <a:lnTo>
                    <a:pt x="546" y="6556"/>
                  </a:lnTo>
                  <a:lnTo>
                    <a:pt x="552" y="6538"/>
                  </a:lnTo>
                  <a:lnTo>
                    <a:pt x="558" y="6562"/>
                  </a:lnTo>
                  <a:lnTo>
                    <a:pt x="564" y="6562"/>
                  </a:lnTo>
                  <a:lnTo>
                    <a:pt x="570" y="6574"/>
                  </a:lnTo>
                  <a:lnTo>
                    <a:pt x="576" y="6569"/>
                  </a:lnTo>
                  <a:lnTo>
                    <a:pt x="582" y="6573"/>
                  </a:lnTo>
                  <a:lnTo>
                    <a:pt x="588" y="6574"/>
                  </a:lnTo>
                  <a:lnTo>
                    <a:pt x="594" y="6564"/>
                  </a:lnTo>
                  <a:lnTo>
                    <a:pt x="600" y="6564"/>
                  </a:lnTo>
                  <a:lnTo>
                    <a:pt x="606" y="6532"/>
                  </a:lnTo>
                  <a:lnTo>
                    <a:pt x="612" y="6530"/>
                  </a:lnTo>
                  <a:lnTo>
                    <a:pt x="618" y="6249"/>
                  </a:lnTo>
                  <a:lnTo>
                    <a:pt x="624" y="6237"/>
                  </a:lnTo>
                  <a:lnTo>
                    <a:pt x="630" y="5359"/>
                  </a:lnTo>
                  <a:lnTo>
                    <a:pt x="636" y="6262"/>
                  </a:lnTo>
                  <a:lnTo>
                    <a:pt x="642" y="5210"/>
                  </a:lnTo>
                  <a:lnTo>
                    <a:pt x="648" y="5115"/>
                  </a:lnTo>
                  <a:lnTo>
                    <a:pt x="654" y="6386"/>
                  </a:lnTo>
                  <a:lnTo>
                    <a:pt x="660" y="6389"/>
                  </a:lnTo>
                  <a:lnTo>
                    <a:pt x="666" y="6449"/>
                  </a:lnTo>
                  <a:lnTo>
                    <a:pt x="672" y="6453"/>
                  </a:lnTo>
                  <a:lnTo>
                    <a:pt x="678" y="6561"/>
                  </a:lnTo>
                  <a:lnTo>
                    <a:pt x="684" y="6561"/>
                  </a:lnTo>
                  <a:lnTo>
                    <a:pt x="690" y="6569"/>
                  </a:lnTo>
                  <a:lnTo>
                    <a:pt x="696" y="6565"/>
                  </a:lnTo>
                  <a:lnTo>
                    <a:pt x="702" y="6578"/>
                  </a:lnTo>
                  <a:lnTo>
                    <a:pt x="708" y="6580"/>
                  </a:lnTo>
                  <a:lnTo>
                    <a:pt x="714" y="6572"/>
                  </a:lnTo>
                  <a:lnTo>
                    <a:pt x="720" y="6569"/>
                  </a:lnTo>
                  <a:lnTo>
                    <a:pt x="726" y="6574"/>
                  </a:lnTo>
                  <a:lnTo>
                    <a:pt x="732" y="6574"/>
                  </a:lnTo>
                  <a:lnTo>
                    <a:pt x="738" y="6580"/>
                  </a:lnTo>
                  <a:lnTo>
                    <a:pt x="744" y="6576"/>
                  </a:lnTo>
                  <a:lnTo>
                    <a:pt x="750" y="6570"/>
                  </a:lnTo>
                  <a:lnTo>
                    <a:pt x="756" y="6577"/>
                  </a:lnTo>
                  <a:lnTo>
                    <a:pt x="762" y="6568"/>
                  </a:lnTo>
                  <a:lnTo>
                    <a:pt x="768" y="6574"/>
                  </a:lnTo>
                  <a:lnTo>
                    <a:pt x="774" y="6581"/>
                  </a:lnTo>
                  <a:lnTo>
                    <a:pt x="780" y="6581"/>
                  </a:lnTo>
                  <a:lnTo>
                    <a:pt x="786" y="6569"/>
                  </a:lnTo>
                  <a:lnTo>
                    <a:pt x="792" y="6570"/>
                  </a:lnTo>
                  <a:lnTo>
                    <a:pt x="798" y="6553"/>
                  </a:lnTo>
                  <a:lnTo>
                    <a:pt x="804" y="6564"/>
                  </a:lnTo>
                  <a:lnTo>
                    <a:pt x="810" y="6552"/>
                  </a:lnTo>
                  <a:lnTo>
                    <a:pt x="816" y="6550"/>
                  </a:lnTo>
                  <a:lnTo>
                    <a:pt x="822" y="6570"/>
                  </a:lnTo>
                  <a:lnTo>
                    <a:pt x="828" y="6562"/>
                  </a:lnTo>
                  <a:lnTo>
                    <a:pt x="834" y="6416"/>
                  </a:lnTo>
                  <a:lnTo>
                    <a:pt x="840" y="6525"/>
                  </a:lnTo>
                  <a:lnTo>
                    <a:pt x="846" y="6569"/>
                  </a:lnTo>
                  <a:lnTo>
                    <a:pt x="852" y="6566"/>
                  </a:lnTo>
                  <a:lnTo>
                    <a:pt x="858" y="6386"/>
                  </a:lnTo>
                  <a:lnTo>
                    <a:pt x="864" y="6368"/>
                  </a:lnTo>
                  <a:lnTo>
                    <a:pt x="870" y="6505"/>
                  </a:lnTo>
                  <a:lnTo>
                    <a:pt x="876" y="6457"/>
                  </a:lnTo>
                  <a:lnTo>
                    <a:pt x="882" y="5949"/>
                  </a:lnTo>
                  <a:lnTo>
                    <a:pt x="888" y="6458"/>
                  </a:lnTo>
                  <a:lnTo>
                    <a:pt x="894" y="6226"/>
                  </a:lnTo>
                  <a:lnTo>
                    <a:pt x="900" y="6150"/>
                  </a:lnTo>
                  <a:lnTo>
                    <a:pt x="906" y="6525"/>
                  </a:lnTo>
                  <a:lnTo>
                    <a:pt x="912" y="6528"/>
                  </a:lnTo>
                  <a:lnTo>
                    <a:pt x="918" y="6570"/>
                  </a:lnTo>
                  <a:lnTo>
                    <a:pt x="924" y="6572"/>
                  </a:lnTo>
                  <a:lnTo>
                    <a:pt x="930" y="6580"/>
                  </a:lnTo>
                  <a:lnTo>
                    <a:pt x="936" y="6577"/>
                  </a:lnTo>
                  <a:lnTo>
                    <a:pt x="942" y="6584"/>
                  </a:lnTo>
                  <a:lnTo>
                    <a:pt x="948" y="6578"/>
                  </a:lnTo>
                  <a:lnTo>
                    <a:pt x="954" y="6566"/>
                  </a:lnTo>
                  <a:lnTo>
                    <a:pt x="960" y="6566"/>
                  </a:lnTo>
                  <a:lnTo>
                    <a:pt x="966" y="5982"/>
                  </a:lnTo>
                  <a:lnTo>
                    <a:pt x="972" y="5717"/>
                  </a:lnTo>
                  <a:lnTo>
                    <a:pt x="978" y="6377"/>
                  </a:lnTo>
                  <a:lnTo>
                    <a:pt x="984" y="6372"/>
                  </a:lnTo>
                  <a:lnTo>
                    <a:pt x="990" y="5269"/>
                  </a:lnTo>
                  <a:lnTo>
                    <a:pt x="996" y="5582"/>
                  </a:lnTo>
                  <a:lnTo>
                    <a:pt x="1002" y="6358"/>
                  </a:lnTo>
                  <a:lnTo>
                    <a:pt x="1008" y="6012"/>
                  </a:lnTo>
                  <a:lnTo>
                    <a:pt x="1014" y="6448"/>
                  </a:lnTo>
                  <a:lnTo>
                    <a:pt x="1020" y="6450"/>
                  </a:lnTo>
                  <a:lnTo>
                    <a:pt x="1026" y="6552"/>
                  </a:lnTo>
                  <a:lnTo>
                    <a:pt x="1032" y="6553"/>
                  </a:lnTo>
                  <a:lnTo>
                    <a:pt x="1038" y="6525"/>
                  </a:lnTo>
                  <a:lnTo>
                    <a:pt x="1044" y="6529"/>
                  </a:lnTo>
                  <a:lnTo>
                    <a:pt x="1050" y="6553"/>
                  </a:lnTo>
                  <a:lnTo>
                    <a:pt x="1056" y="6549"/>
                  </a:lnTo>
                  <a:lnTo>
                    <a:pt x="1062" y="6521"/>
                  </a:lnTo>
                  <a:lnTo>
                    <a:pt x="1068" y="6528"/>
                  </a:lnTo>
                  <a:lnTo>
                    <a:pt x="1074" y="6560"/>
                  </a:lnTo>
                  <a:lnTo>
                    <a:pt x="1080" y="6558"/>
                  </a:lnTo>
                  <a:lnTo>
                    <a:pt x="1086" y="6517"/>
                  </a:lnTo>
                  <a:lnTo>
                    <a:pt x="1092" y="6516"/>
                  </a:lnTo>
                  <a:lnTo>
                    <a:pt x="1098" y="6556"/>
                  </a:lnTo>
                  <a:lnTo>
                    <a:pt x="1104" y="6521"/>
                  </a:lnTo>
                  <a:lnTo>
                    <a:pt x="1111" y="6553"/>
                  </a:lnTo>
                  <a:lnTo>
                    <a:pt x="1117" y="6562"/>
                  </a:lnTo>
                  <a:lnTo>
                    <a:pt x="1123" y="6550"/>
                  </a:lnTo>
                  <a:lnTo>
                    <a:pt x="1129" y="6549"/>
                  </a:lnTo>
                  <a:lnTo>
                    <a:pt x="1135" y="6520"/>
                  </a:lnTo>
                  <a:lnTo>
                    <a:pt x="1141" y="6546"/>
                  </a:lnTo>
                  <a:lnTo>
                    <a:pt x="1147" y="6481"/>
                  </a:lnTo>
                  <a:lnTo>
                    <a:pt x="1153" y="6460"/>
                  </a:lnTo>
                  <a:lnTo>
                    <a:pt x="1159" y="6525"/>
                  </a:lnTo>
                  <a:lnTo>
                    <a:pt x="1165" y="6521"/>
                  </a:lnTo>
                  <a:lnTo>
                    <a:pt x="1171" y="6441"/>
                  </a:lnTo>
                  <a:lnTo>
                    <a:pt x="1177" y="6477"/>
                  </a:lnTo>
                  <a:lnTo>
                    <a:pt x="1183" y="6546"/>
                  </a:lnTo>
                  <a:lnTo>
                    <a:pt x="1189" y="6544"/>
                  </a:lnTo>
                  <a:lnTo>
                    <a:pt x="1195" y="6525"/>
                  </a:lnTo>
                  <a:lnTo>
                    <a:pt x="1201" y="6538"/>
                  </a:lnTo>
                  <a:lnTo>
                    <a:pt x="1207" y="6480"/>
                  </a:lnTo>
                  <a:lnTo>
                    <a:pt x="1213" y="6484"/>
                  </a:lnTo>
                  <a:lnTo>
                    <a:pt x="1219" y="6428"/>
                  </a:lnTo>
                  <a:lnTo>
                    <a:pt x="1225" y="6265"/>
                  </a:lnTo>
                  <a:lnTo>
                    <a:pt x="1231" y="6426"/>
                  </a:lnTo>
                  <a:lnTo>
                    <a:pt x="1237" y="6482"/>
                  </a:lnTo>
                  <a:lnTo>
                    <a:pt x="1243" y="6380"/>
                  </a:lnTo>
                  <a:lnTo>
                    <a:pt x="1249" y="6372"/>
                  </a:lnTo>
                  <a:lnTo>
                    <a:pt x="1255" y="6484"/>
                  </a:lnTo>
                  <a:lnTo>
                    <a:pt x="1261" y="6484"/>
                  </a:lnTo>
                  <a:lnTo>
                    <a:pt x="1267" y="6517"/>
                  </a:lnTo>
                  <a:lnTo>
                    <a:pt x="1273" y="6453"/>
                  </a:lnTo>
                  <a:lnTo>
                    <a:pt x="1279" y="6504"/>
                  </a:lnTo>
                  <a:lnTo>
                    <a:pt x="1285" y="6528"/>
                  </a:lnTo>
                  <a:lnTo>
                    <a:pt x="1291" y="6472"/>
                  </a:lnTo>
                  <a:lnTo>
                    <a:pt x="1297" y="6470"/>
                  </a:lnTo>
                  <a:lnTo>
                    <a:pt x="1303" y="6521"/>
                  </a:lnTo>
                  <a:lnTo>
                    <a:pt x="1309" y="6526"/>
                  </a:lnTo>
                  <a:lnTo>
                    <a:pt x="1315" y="6516"/>
                  </a:lnTo>
                  <a:lnTo>
                    <a:pt x="1321" y="6522"/>
                  </a:lnTo>
                  <a:lnTo>
                    <a:pt x="1327" y="6537"/>
                  </a:lnTo>
                  <a:lnTo>
                    <a:pt x="1333" y="6533"/>
                  </a:lnTo>
                  <a:lnTo>
                    <a:pt x="1339" y="6460"/>
                  </a:lnTo>
                  <a:lnTo>
                    <a:pt x="1345" y="6474"/>
                  </a:lnTo>
                  <a:lnTo>
                    <a:pt x="1351" y="6528"/>
                  </a:lnTo>
                  <a:lnTo>
                    <a:pt x="1357" y="6517"/>
                  </a:lnTo>
                  <a:lnTo>
                    <a:pt x="1363" y="6472"/>
                  </a:lnTo>
                  <a:lnTo>
                    <a:pt x="1369" y="6470"/>
                  </a:lnTo>
                  <a:lnTo>
                    <a:pt x="1375" y="6521"/>
                  </a:lnTo>
                  <a:lnTo>
                    <a:pt x="1381" y="6544"/>
                  </a:lnTo>
                  <a:lnTo>
                    <a:pt x="1387" y="6518"/>
                  </a:lnTo>
                  <a:lnTo>
                    <a:pt x="1393" y="6482"/>
                  </a:lnTo>
                  <a:lnTo>
                    <a:pt x="1399" y="6534"/>
                  </a:lnTo>
                  <a:lnTo>
                    <a:pt x="1405" y="6542"/>
                  </a:lnTo>
                  <a:lnTo>
                    <a:pt x="1411" y="6506"/>
                  </a:lnTo>
                  <a:lnTo>
                    <a:pt x="1417" y="6506"/>
                  </a:lnTo>
                  <a:lnTo>
                    <a:pt x="1423" y="6530"/>
                  </a:lnTo>
                  <a:lnTo>
                    <a:pt x="1429" y="6512"/>
                  </a:lnTo>
                  <a:lnTo>
                    <a:pt x="1435" y="6537"/>
                  </a:lnTo>
                  <a:lnTo>
                    <a:pt x="1441" y="6534"/>
                  </a:lnTo>
                  <a:lnTo>
                    <a:pt x="1447" y="6504"/>
                  </a:lnTo>
                  <a:lnTo>
                    <a:pt x="1453" y="6502"/>
                  </a:lnTo>
                  <a:lnTo>
                    <a:pt x="1459" y="6516"/>
                  </a:lnTo>
                  <a:lnTo>
                    <a:pt x="1465" y="6504"/>
                  </a:lnTo>
                  <a:lnTo>
                    <a:pt x="1471" y="6532"/>
                  </a:lnTo>
                  <a:lnTo>
                    <a:pt x="1477" y="6529"/>
                  </a:lnTo>
                  <a:lnTo>
                    <a:pt x="1483" y="6514"/>
                  </a:lnTo>
                  <a:lnTo>
                    <a:pt x="1489" y="6521"/>
                  </a:lnTo>
                  <a:lnTo>
                    <a:pt x="1495" y="6541"/>
                  </a:lnTo>
                  <a:lnTo>
                    <a:pt x="1501" y="6540"/>
                  </a:lnTo>
                  <a:lnTo>
                    <a:pt x="1507" y="6557"/>
                  </a:lnTo>
                  <a:lnTo>
                    <a:pt x="1513" y="6546"/>
                  </a:lnTo>
                  <a:lnTo>
                    <a:pt x="1519" y="6533"/>
                  </a:lnTo>
                  <a:lnTo>
                    <a:pt x="1525" y="6538"/>
                  </a:lnTo>
                  <a:lnTo>
                    <a:pt x="1531" y="6520"/>
                  </a:lnTo>
                  <a:lnTo>
                    <a:pt x="1537" y="6525"/>
                  </a:lnTo>
                  <a:lnTo>
                    <a:pt x="1543" y="6541"/>
                  </a:lnTo>
                  <a:lnTo>
                    <a:pt x="1549" y="6541"/>
                  </a:lnTo>
                  <a:lnTo>
                    <a:pt x="1555" y="6516"/>
                  </a:lnTo>
                  <a:lnTo>
                    <a:pt x="1561" y="6533"/>
                  </a:lnTo>
                  <a:lnTo>
                    <a:pt x="1567" y="6476"/>
                  </a:lnTo>
                  <a:lnTo>
                    <a:pt x="1573" y="6514"/>
                  </a:lnTo>
                  <a:lnTo>
                    <a:pt x="1579" y="6529"/>
                  </a:lnTo>
                  <a:lnTo>
                    <a:pt x="1585" y="6500"/>
                  </a:lnTo>
                  <a:lnTo>
                    <a:pt x="1591" y="6541"/>
                  </a:lnTo>
                  <a:lnTo>
                    <a:pt x="1597" y="6524"/>
                  </a:lnTo>
                  <a:lnTo>
                    <a:pt x="1603" y="6540"/>
                  </a:lnTo>
                  <a:lnTo>
                    <a:pt x="1609" y="6524"/>
                  </a:lnTo>
                  <a:lnTo>
                    <a:pt x="1615" y="6532"/>
                  </a:lnTo>
                  <a:lnTo>
                    <a:pt x="1621" y="6529"/>
                  </a:lnTo>
                  <a:lnTo>
                    <a:pt x="1627" y="6548"/>
                  </a:lnTo>
                  <a:lnTo>
                    <a:pt x="1633" y="6533"/>
                  </a:lnTo>
                  <a:lnTo>
                    <a:pt x="1639" y="6541"/>
                  </a:lnTo>
                  <a:lnTo>
                    <a:pt x="1645" y="6540"/>
                  </a:lnTo>
                  <a:lnTo>
                    <a:pt x="1651" y="6557"/>
                  </a:lnTo>
                  <a:lnTo>
                    <a:pt x="1657" y="6549"/>
                  </a:lnTo>
                  <a:lnTo>
                    <a:pt x="1663" y="6524"/>
                  </a:lnTo>
                  <a:lnTo>
                    <a:pt x="1669" y="6526"/>
                  </a:lnTo>
                  <a:lnTo>
                    <a:pt x="1675" y="6537"/>
                  </a:lnTo>
                  <a:lnTo>
                    <a:pt x="1681" y="6540"/>
                  </a:lnTo>
                  <a:lnTo>
                    <a:pt x="1687" y="6518"/>
                  </a:lnTo>
                  <a:lnTo>
                    <a:pt x="1693" y="6532"/>
                  </a:lnTo>
                  <a:lnTo>
                    <a:pt x="1699" y="6558"/>
                  </a:lnTo>
                  <a:lnTo>
                    <a:pt x="1705" y="6560"/>
                  </a:lnTo>
                  <a:lnTo>
                    <a:pt x="1711" y="6572"/>
                  </a:lnTo>
                  <a:lnTo>
                    <a:pt x="1717" y="6566"/>
                  </a:lnTo>
                  <a:lnTo>
                    <a:pt x="1723" y="6560"/>
                  </a:lnTo>
                  <a:lnTo>
                    <a:pt x="1729" y="6568"/>
                  </a:lnTo>
                  <a:lnTo>
                    <a:pt x="1735" y="6556"/>
                  </a:lnTo>
                  <a:lnTo>
                    <a:pt x="1741" y="6557"/>
                  </a:lnTo>
                  <a:lnTo>
                    <a:pt x="1747" y="6572"/>
                  </a:lnTo>
                  <a:lnTo>
                    <a:pt x="1753" y="6574"/>
                  </a:lnTo>
                  <a:lnTo>
                    <a:pt x="1759" y="6553"/>
                  </a:lnTo>
                  <a:lnTo>
                    <a:pt x="1765" y="6553"/>
                  </a:lnTo>
                  <a:lnTo>
                    <a:pt x="1771" y="6573"/>
                  </a:lnTo>
                  <a:lnTo>
                    <a:pt x="1777" y="6570"/>
                  </a:lnTo>
                  <a:lnTo>
                    <a:pt x="1783" y="6548"/>
                  </a:lnTo>
                  <a:lnTo>
                    <a:pt x="1789" y="6565"/>
                  </a:lnTo>
                  <a:lnTo>
                    <a:pt x="1795" y="6549"/>
                  </a:lnTo>
                  <a:lnTo>
                    <a:pt x="1801" y="6549"/>
                  </a:lnTo>
                  <a:lnTo>
                    <a:pt x="1807" y="6562"/>
                  </a:lnTo>
                  <a:lnTo>
                    <a:pt x="1813" y="6554"/>
                  </a:lnTo>
                  <a:lnTo>
                    <a:pt x="1819" y="6541"/>
                  </a:lnTo>
                  <a:lnTo>
                    <a:pt x="1825" y="6556"/>
                  </a:lnTo>
                  <a:lnTo>
                    <a:pt x="1831" y="6528"/>
                  </a:lnTo>
                  <a:lnTo>
                    <a:pt x="1837" y="6504"/>
                  </a:lnTo>
                  <a:lnTo>
                    <a:pt x="1843" y="6536"/>
                  </a:lnTo>
                  <a:lnTo>
                    <a:pt x="1849" y="6541"/>
                  </a:lnTo>
                  <a:lnTo>
                    <a:pt x="1855" y="6522"/>
                  </a:lnTo>
                  <a:lnTo>
                    <a:pt x="1861" y="6512"/>
                  </a:lnTo>
                  <a:lnTo>
                    <a:pt x="1867" y="6550"/>
                  </a:lnTo>
                  <a:lnTo>
                    <a:pt x="1873" y="6549"/>
                  </a:lnTo>
                  <a:lnTo>
                    <a:pt x="1879" y="6570"/>
                  </a:lnTo>
                  <a:lnTo>
                    <a:pt x="1886" y="6570"/>
                  </a:lnTo>
                  <a:lnTo>
                    <a:pt x="1892" y="6576"/>
                  </a:lnTo>
                  <a:lnTo>
                    <a:pt x="1898" y="6574"/>
                  </a:lnTo>
                  <a:lnTo>
                    <a:pt x="1904" y="6584"/>
                  </a:lnTo>
                  <a:lnTo>
                    <a:pt x="1910" y="6582"/>
                  </a:lnTo>
                  <a:lnTo>
                    <a:pt x="1916" y="6578"/>
                  </a:lnTo>
                  <a:lnTo>
                    <a:pt x="1922" y="6580"/>
                  </a:lnTo>
                  <a:lnTo>
                    <a:pt x="1928" y="6565"/>
                  </a:lnTo>
                  <a:lnTo>
                    <a:pt x="1934" y="6568"/>
                  </a:lnTo>
                  <a:lnTo>
                    <a:pt x="1940" y="6577"/>
                  </a:lnTo>
                  <a:lnTo>
                    <a:pt x="1946" y="6582"/>
                  </a:lnTo>
                  <a:lnTo>
                    <a:pt x="1952" y="6576"/>
                  </a:lnTo>
                  <a:lnTo>
                    <a:pt x="1958" y="6577"/>
                  </a:lnTo>
                  <a:lnTo>
                    <a:pt x="1964" y="6588"/>
                  </a:lnTo>
                  <a:lnTo>
                    <a:pt x="1970" y="6588"/>
                  </a:lnTo>
                  <a:lnTo>
                    <a:pt x="1976" y="6574"/>
                  </a:lnTo>
                  <a:lnTo>
                    <a:pt x="1982" y="6554"/>
                  </a:lnTo>
                  <a:lnTo>
                    <a:pt x="1988" y="6574"/>
                  </a:lnTo>
                  <a:lnTo>
                    <a:pt x="1994" y="6573"/>
                  </a:lnTo>
                  <a:lnTo>
                    <a:pt x="2000" y="6585"/>
                  </a:lnTo>
                  <a:lnTo>
                    <a:pt x="2006" y="6585"/>
                  </a:lnTo>
                  <a:lnTo>
                    <a:pt x="2012" y="6573"/>
                  </a:lnTo>
                  <a:lnTo>
                    <a:pt x="2018" y="6584"/>
                  </a:lnTo>
                  <a:lnTo>
                    <a:pt x="2024" y="6596"/>
                  </a:lnTo>
                  <a:lnTo>
                    <a:pt x="2030" y="6590"/>
                  </a:lnTo>
                  <a:lnTo>
                    <a:pt x="2036" y="6584"/>
                  </a:lnTo>
                  <a:lnTo>
                    <a:pt x="2042" y="6590"/>
                  </a:lnTo>
                  <a:lnTo>
                    <a:pt x="2048" y="6544"/>
                  </a:lnTo>
                  <a:lnTo>
                    <a:pt x="2054" y="6437"/>
                  </a:lnTo>
                  <a:lnTo>
                    <a:pt x="2060" y="6566"/>
                  </a:lnTo>
                  <a:lnTo>
                    <a:pt x="2066" y="6568"/>
                  </a:lnTo>
                  <a:lnTo>
                    <a:pt x="2072" y="6445"/>
                  </a:lnTo>
                  <a:lnTo>
                    <a:pt x="2078" y="6469"/>
                  </a:lnTo>
                  <a:lnTo>
                    <a:pt x="2084" y="6573"/>
                  </a:lnTo>
                  <a:lnTo>
                    <a:pt x="2090" y="6565"/>
                  </a:lnTo>
                  <a:lnTo>
                    <a:pt x="2096" y="6588"/>
                  </a:lnTo>
                  <a:lnTo>
                    <a:pt x="2102" y="6588"/>
                  </a:lnTo>
                  <a:lnTo>
                    <a:pt x="2108" y="6573"/>
                  </a:lnTo>
                  <a:lnTo>
                    <a:pt x="2114" y="6572"/>
                  </a:lnTo>
                  <a:lnTo>
                    <a:pt x="2120" y="6585"/>
                  </a:lnTo>
                  <a:lnTo>
                    <a:pt x="2126" y="6581"/>
                  </a:lnTo>
                  <a:lnTo>
                    <a:pt x="2132" y="6592"/>
                  </a:lnTo>
                  <a:lnTo>
                    <a:pt x="2138" y="6586"/>
                  </a:lnTo>
                  <a:lnTo>
                    <a:pt x="2144" y="6597"/>
                  </a:lnTo>
                  <a:lnTo>
                    <a:pt x="2150" y="6600"/>
                  </a:lnTo>
                  <a:lnTo>
                    <a:pt x="2156" y="6593"/>
                  </a:lnTo>
                  <a:lnTo>
                    <a:pt x="2162" y="6597"/>
                  </a:lnTo>
                  <a:lnTo>
                    <a:pt x="2168" y="6592"/>
                  </a:lnTo>
                  <a:lnTo>
                    <a:pt x="2174" y="6593"/>
                  </a:lnTo>
                  <a:lnTo>
                    <a:pt x="2180" y="6433"/>
                  </a:lnTo>
                  <a:lnTo>
                    <a:pt x="2186" y="6425"/>
                  </a:lnTo>
                  <a:lnTo>
                    <a:pt x="2192" y="5573"/>
                  </a:lnTo>
                  <a:lnTo>
                    <a:pt x="2198" y="6405"/>
                  </a:lnTo>
                  <a:lnTo>
                    <a:pt x="2204" y="6572"/>
                  </a:lnTo>
                  <a:lnTo>
                    <a:pt x="2210" y="6572"/>
                  </a:lnTo>
                  <a:lnTo>
                    <a:pt x="2216" y="6589"/>
                  </a:lnTo>
                  <a:lnTo>
                    <a:pt x="2222" y="6589"/>
                  </a:lnTo>
                  <a:lnTo>
                    <a:pt x="2228" y="6593"/>
                  </a:lnTo>
                  <a:lnTo>
                    <a:pt x="2234" y="6588"/>
                  </a:lnTo>
                  <a:lnTo>
                    <a:pt x="2240" y="6597"/>
                  </a:lnTo>
                  <a:lnTo>
                    <a:pt x="2246" y="6592"/>
                  </a:lnTo>
                  <a:lnTo>
                    <a:pt x="2252" y="6600"/>
                  </a:lnTo>
                  <a:lnTo>
                    <a:pt x="2258" y="6601"/>
                  </a:lnTo>
                  <a:lnTo>
                    <a:pt x="2264" y="6574"/>
                  </a:lnTo>
                  <a:lnTo>
                    <a:pt x="2270" y="6510"/>
                  </a:lnTo>
                  <a:lnTo>
                    <a:pt x="2276" y="6584"/>
                  </a:lnTo>
                  <a:lnTo>
                    <a:pt x="2282" y="6589"/>
                  </a:lnTo>
                  <a:lnTo>
                    <a:pt x="2288" y="6581"/>
                  </a:lnTo>
                  <a:lnTo>
                    <a:pt x="2294" y="6588"/>
                  </a:lnTo>
                  <a:lnTo>
                    <a:pt x="2300" y="6597"/>
                  </a:lnTo>
                  <a:lnTo>
                    <a:pt x="2306" y="6597"/>
                  </a:lnTo>
                  <a:lnTo>
                    <a:pt x="2312" y="6573"/>
                  </a:lnTo>
                  <a:lnTo>
                    <a:pt x="2318" y="6586"/>
                  </a:lnTo>
                  <a:lnTo>
                    <a:pt x="2324" y="6581"/>
                  </a:lnTo>
                  <a:lnTo>
                    <a:pt x="2330" y="6580"/>
                  </a:lnTo>
                  <a:lnTo>
                    <a:pt x="2336" y="6594"/>
                  </a:lnTo>
                  <a:lnTo>
                    <a:pt x="2342" y="6593"/>
                  </a:lnTo>
                  <a:lnTo>
                    <a:pt x="2348" y="6601"/>
                  </a:lnTo>
                  <a:lnTo>
                    <a:pt x="2354" y="6602"/>
                  </a:lnTo>
                  <a:lnTo>
                    <a:pt x="2360" y="6597"/>
                  </a:lnTo>
                  <a:lnTo>
                    <a:pt x="2366" y="6597"/>
                  </a:lnTo>
                  <a:lnTo>
                    <a:pt x="2372" y="6602"/>
                  </a:lnTo>
                  <a:lnTo>
                    <a:pt x="2378" y="6598"/>
                  </a:lnTo>
                  <a:lnTo>
                    <a:pt x="2384" y="6601"/>
                  </a:lnTo>
                  <a:lnTo>
                    <a:pt x="2390" y="6601"/>
                  </a:lnTo>
                  <a:lnTo>
                    <a:pt x="2396" y="6596"/>
                  </a:lnTo>
                  <a:lnTo>
                    <a:pt x="2402" y="6598"/>
                  </a:lnTo>
                  <a:lnTo>
                    <a:pt x="2408" y="6605"/>
                  </a:lnTo>
                  <a:lnTo>
                    <a:pt x="2414" y="6606"/>
                  </a:lnTo>
                  <a:lnTo>
                    <a:pt x="2420" y="6602"/>
                  </a:lnTo>
                  <a:lnTo>
                    <a:pt x="2426" y="6606"/>
                  </a:lnTo>
                  <a:lnTo>
                    <a:pt x="2432" y="6601"/>
                  </a:lnTo>
                  <a:lnTo>
                    <a:pt x="2438" y="6601"/>
                  </a:lnTo>
                  <a:lnTo>
                    <a:pt x="2444" y="6582"/>
                  </a:lnTo>
                  <a:lnTo>
                    <a:pt x="2450" y="6581"/>
                  </a:lnTo>
                  <a:lnTo>
                    <a:pt x="2456" y="6596"/>
                  </a:lnTo>
                  <a:lnTo>
                    <a:pt x="2462" y="6594"/>
                  </a:lnTo>
                  <a:lnTo>
                    <a:pt x="2468" y="6600"/>
                  </a:lnTo>
                  <a:lnTo>
                    <a:pt x="2474" y="6597"/>
                  </a:lnTo>
                  <a:lnTo>
                    <a:pt x="2480" y="6604"/>
                  </a:lnTo>
                  <a:lnTo>
                    <a:pt x="2486" y="6601"/>
                  </a:lnTo>
                  <a:lnTo>
                    <a:pt x="2492" y="6606"/>
                  </a:lnTo>
                  <a:lnTo>
                    <a:pt x="2498" y="6601"/>
                  </a:lnTo>
                  <a:lnTo>
                    <a:pt x="2504" y="6605"/>
                  </a:lnTo>
                  <a:lnTo>
                    <a:pt x="2510" y="6600"/>
                  </a:lnTo>
                  <a:lnTo>
                    <a:pt x="2516" y="6606"/>
                  </a:lnTo>
                  <a:lnTo>
                    <a:pt x="2522" y="6606"/>
                  </a:lnTo>
                  <a:lnTo>
                    <a:pt x="2528" y="6600"/>
                  </a:lnTo>
                  <a:lnTo>
                    <a:pt x="2534" y="6605"/>
                  </a:lnTo>
                  <a:lnTo>
                    <a:pt x="2540" y="6600"/>
                  </a:lnTo>
                  <a:lnTo>
                    <a:pt x="2546" y="6600"/>
                  </a:lnTo>
                  <a:lnTo>
                    <a:pt x="2552" y="6605"/>
                  </a:lnTo>
                  <a:lnTo>
                    <a:pt x="2558" y="6602"/>
                  </a:lnTo>
                  <a:lnTo>
                    <a:pt x="2564" y="6592"/>
                  </a:lnTo>
                  <a:lnTo>
                    <a:pt x="2570" y="6593"/>
                  </a:lnTo>
                  <a:lnTo>
                    <a:pt x="2576" y="6578"/>
                  </a:lnTo>
                  <a:lnTo>
                    <a:pt x="2582" y="6598"/>
                  </a:lnTo>
                  <a:lnTo>
                    <a:pt x="2588" y="6570"/>
                  </a:lnTo>
                  <a:lnTo>
                    <a:pt x="2594" y="6572"/>
                  </a:lnTo>
                  <a:lnTo>
                    <a:pt x="2600" y="6598"/>
                  </a:lnTo>
                  <a:lnTo>
                    <a:pt x="2606" y="6586"/>
                  </a:lnTo>
                  <a:lnTo>
                    <a:pt x="2612" y="6602"/>
                  </a:lnTo>
                  <a:lnTo>
                    <a:pt x="2618" y="6604"/>
                  </a:lnTo>
                  <a:lnTo>
                    <a:pt x="2624" y="6598"/>
                  </a:lnTo>
                  <a:lnTo>
                    <a:pt x="2630" y="6598"/>
                  </a:lnTo>
                  <a:lnTo>
                    <a:pt x="2636" y="6605"/>
                  </a:lnTo>
                  <a:lnTo>
                    <a:pt x="2642" y="6605"/>
                  </a:lnTo>
                  <a:lnTo>
                    <a:pt x="2648" y="6597"/>
                  </a:lnTo>
                  <a:lnTo>
                    <a:pt x="2654" y="6596"/>
                  </a:lnTo>
                  <a:lnTo>
                    <a:pt x="2660" y="6604"/>
                  </a:lnTo>
                  <a:lnTo>
                    <a:pt x="2667" y="6601"/>
                  </a:lnTo>
                  <a:lnTo>
                    <a:pt x="2673" y="6597"/>
                  </a:lnTo>
                  <a:lnTo>
                    <a:pt x="2679" y="6600"/>
                  </a:lnTo>
                  <a:lnTo>
                    <a:pt x="2685" y="6592"/>
                  </a:lnTo>
                  <a:lnTo>
                    <a:pt x="2691" y="6582"/>
                  </a:lnTo>
                  <a:lnTo>
                    <a:pt x="2697" y="6597"/>
                  </a:lnTo>
                  <a:lnTo>
                    <a:pt x="2703" y="6594"/>
                  </a:lnTo>
                  <a:lnTo>
                    <a:pt x="2709" y="6598"/>
                  </a:lnTo>
                  <a:lnTo>
                    <a:pt x="2715" y="6598"/>
                  </a:lnTo>
                  <a:lnTo>
                    <a:pt x="2721" y="6592"/>
                  </a:lnTo>
                  <a:lnTo>
                    <a:pt x="2727" y="6594"/>
                  </a:lnTo>
                  <a:lnTo>
                    <a:pt x="2733" y="6590"/>
                  </a:lnTo>
                  <a:lnTo>
                    <a:pt x="2739" y="6592"/>
                  </a:lnTo>
                  <a:lnTo>
                    <a:pt x="2745" y="6588"/>
                  </a:lnTo>
                  <a:lnTo>
                    <a:pt x="2751" y="6592"/>
                  </a:lnTo>
                  <a:lnTo>
                    <a:pt x="2757" y="6585"/>
                  </a:lnTo>
                  <a:lnTo>
                    <a:pt x="2763" y="6588"/>
                  </a:lnTo>
                  <a:lnTo>
                    <a:pt x="2769" y="6582"/>
                  </a:lnTo>
                  <a:lnTo>
                    <a:pt x="2775" y="6585"/>
                  </a:lnTo>
                  <a:lnTo>
                    <a:pt x="2781" y="6580"/>
                  </a:lnTo>
                  <a:lnTo>
                    <a:pt x="2787" y="6584"/>
                  </a:lnTo>
                  <a:lnTo>
                    <a:pt x="2793" y="6578"/>
                  </a:lnTo>
                  <a:lnTo>
                    <a:pt x="2799" y="6578"/>
                  </a:lnTo>
                  <a:lnTo>
                    <a:pt x="2805" y="6572"/>
                  </a:lnTo>
                  <a:lnTo>
                    <a:pt x="2811" y="6572"/>
                  </a:lnTo>
                  <a:lnTo>
                    <a:pt x="2817" y="6560"/>
                  </a:lnTo>
                  <a:lnTo>
                    <a:pt x="2823" y="6560"/>
                  </a:lnTo>
                  <a:lnTo>
                    <a:pt x="2829" y="6537"/>
                  </a:lnTo>
                  <a:lnTo>
                    <a:pt x="2835" y="6536"/>
                  </a:lnTo>
                  <a:lnTo>
                    <a:pt x="2841" y="6480"/>
                  </a:lnTo>
                  <a:lnTo>
                    <a:pt x="2847" y="6486"/>
                  </a:lnTo>
                  <a:lnTo>
                    <a:pt x="2853" y="6408"/>
                  </a:lnTo>
                  <a:lnTo>
                    <a:pt x="2859" y="6406"/>
                  </a:lnTo>
                  <a:lnTo>
                    <a:pt x="2865" y="6248"/>
                  </a:lnTo>
                  <a:lnTo>
                    <a:pt x="2871" y="6226"/>
                  </a:lnTo>
                  <a:lnTo>
                    <a:pt x="2877" y="6302"/>
                  </a:lnTo>
                  <a:lnTo>
                    <a:pt x="2883" y="6305"/>
                  </a:lnTo>
                  <a:lnTo>
                    <a:pt x="2889" y="6428"/>
                  </a:lnTo>
                  <a:lnTo>
                    <a:pt x="2895" y="6428"/>
                  </a:lnTo>
                  <a:lnTo>
                    <a:pt x="2901" y="6478"/>
                  </a:lnTo>
                  <a:lnTo>
                    <a:pt x="2907" y="6478"/>
                  </a:lnTo>
                  <a:lnTo>
                    <a:pt x="2913" y="6494"/>
                  </a:lnTo>
                  <a:lnTo>
                    <a:pt x="2919" y="6497"/>
                  </a:lnTo>
                  <a:lnTo>
                    <a:pt x="2925" y="6493"/>
                  </a:lnTo>
                  <a:lnTo>
                    <a:pt x="2931" y="6494"/>
                  </a:lnTo>
                  <a:lnTo>
                    <a:pt x="2937" y="6484"/>
                  </a:lnTo>
                  <a:lnTo>
                    <a:pt x="2943" y="6484"/>
                  </a:lnTo>
                  <a:lnTo>
                    <a:pt x="2949" y="6469"/>
                  </a:lnTo>
                  <a:lnTo>
                    <a:pt x="2955" y="6470"/>
                  </a:lnTo>
                  <a:lnTo>
                    <a:pt x="2961" y="6452"/>
                  </a:lnTo>
                  <a:lnTo>
                    <a:pt x="2967" y="6452"/>
                  </a:lnTo>
                  <a:lnTo>
                    <a:pt x="2973" y="6432"/>
                  </a:lnTo>
                  <a:lnTo>
                    <a:pt x="2979" y="6432"/>
                  </a:lnTo>
                  <a:lnTo>
                    <a:pt x="2985" y="6406"/>
                  </a:lnTo>
                  <a:lnTo>
                    <a:pt x="2991" y="6406"/>
                  </a:lnTo>
                  <a:lnTo>
                    <a:pt x="2997" y="6376"/>
                  </a:lnTo>
                  <a:lnTo>
                    <a:pt x="3003" y="6376"/>
                  </a:lnTo>
                  <a:lnTo>
                    <a:pt x="3009" y="6336"/>
                  </a:lnTo>
                  <a:lnTo>
                    <a:pt x="3015" y="6336"/>
                  </a:lnTo>
                  <a:lnTo>
                    <a:pt x="3021" y="6289"/>
                  </a:lnTo>
                  <a:lnTo>
                    <a:pt x="3027" y="6289"/>
                  </a:lnTo>
                  <a:lnTo>
                    <a:pt x="3033" y="6233"/>
                  </a:lnTo>
                  <a:lnTo>
                    <a:pt x="3039" y="6232"/>
                  </a:lnTo>
                  <a:lnTo>
                    <a:pt x="3045" y="6162"/>
                  </a:lnTo>
                  <a:lnTo>
                    <a:pt x="3051" y="6162"/>
                  </a:lnTo>
                  <a:lnTo>
                    <a:pt x="3057" y="6070"/>
                  </a:lnTo>
                  <a:lnTo>
                    <a:pt x="3063" y="6069"/>
                  </a:lnTo>
                  <a:lnTo>
                    <a:pt x="3069" y="5954"/>
                  </a:lnTo>
                  <a:lnTo>
                    <a:pt x="3075" y="5953"/>
                  </a:lnTo>
                  <a:lnTo>
                    <a:pt x="3081" y="5849"/>
                  </a:lnTo>
                  <a:lnTo>
                    <a:pt x="3087" y="5848"/>
                  </a:lnTo>
                  <a:lnTo>
                    <a:pt x="3093" y="5689"/>
                  </a:lnTo>
                  <a:lnTo>
                    <a:pt x="3099" y="5687"/>
                  </a:lnTo>
                  <a:lnTo>
                    <a:pt x="3105" y="5485"/>
                  </a:lnTo>
                  <a:lnTo>
                    <a:pt x="3111" y="5482"/>
                  </a:lnTo>
                  <a:lnTo>
                    <a:pt x="3117" y="5218"/>
                  </a:lnTo>
                  <a:lnTo>
                    <a:pt x="3123" y="5215"/>
                  </a:lnTo>
                  <a:lnTo>
                    <a:pt x="3129" y="4918"/>
                  </a:lnTo>
                  <a:lnTo>
                    <a:pt x="3135" y="4914"/>
                  </a:lnTo>
                  <a:lnTo>
                    <a:pt x="3141" y="4560"/>
                  </a:lnTo>
                  <a:lnTo>
                    <a:pt x="3147" y="4556"/>
                  </a:lnTo>
                  <a:lnTo>
                    <a:pt x="3153" y="4196"/>
                  </a:lnTo>
                  <a:lnTo>
                    <a:pt x="3159" y="4192"/>
                  </a:lnTo>
                  <a:lnTo>
                    <a:pt x="3165" y="3893"/>
                  </a:lnTo>
                  <a:lnTo>
                    <a:pt x="3171" y="3891"/>
                  </a:lnTo>
                  <a:lnTo>
                    <a:pt x="3177" y="3797"/>
                  </a:lnTo>
                  <a:lnTo>
                    <a:pt x="3183" y="3796"/>
                  </a:lnTo>
                  <a:lnTo>
                    <a:pt x="3189" y="3905"/>
                  </a:lnTo>
                  <a:lnTo>
                    <a:pt x="3195" y="3908"/>
                  </a:lnTo>
                  <a:lnTo>
                    <a:pt x="3201" y="4179"/>
                  </a:lnTo>
                  <a:lnTo>
                    <a:pt x="3207" y="4183"/>
                  </a:lnTo>
                  <a:lnTo>
                    <a:pt x="3213" y="4530"/>
                  </a:lnTo>
                  <a:lnTo>
                    <a:pt x="3219" y="4534"/>
                  </a:lnTo>
                  <a:lnTo>
                    <a:pt x="3225" y="4883"/>
                  </a:lnTo>
                  <a:lnTo>
                    <a:pt x="3231" y="4887"/>
                  </a:lnTo>
                  <a:lnTo>
                    <a:pt x="3237" y="5165"/>
                  </a:lnTo>
                  <a:lnTo>
                    <a:pt x="3243" y="5169"/>
                  </a:lnTo>
                  <a:lnTo>
                    <a:pt x="3249" y="5411"/>
                  </a:lnTo>
                  <a:lnTo>
                    <a:pt x="3255" y="5414"/>
                  </a:lnTo>
                  <a:lnTo>
                    <a:pt x="3261" y="5637"/>
                  </a:lnTo>
                  <a:lnTo>
                    <a:pt x="3267" y="5638"/>
                  </a:lnTo>
                  <a:lnTo>
                    <a:pt x="3273" y="5793"/>
                  </a:lnTo>
                  <a:lnTo>
                    <a:pt x="3279" y="5794"/>
                  </a:lnTo>
                  <a:lnTo>
                    <a:pt x="3285" y="5893"/>
                  </a:lnTo>
                  <a:lnTo>
                    <a:pt x="3291" y="5894"/>
                  </a:lnTo>
                  <a:lnTo>
                    <a:pt x="3297" y="6018"/>
                  </a:lnTo>
                  <a:lnTo>
                    <a:pt x="3303" y="6020"/>
                  </a:lnTo>
                  <a:lnTo>
                    <a:pt x="3309" y="6106"/>
                  </a:lnTo>
                  <a:lnTo>
                    <a:pt x="3315" y="6109"/>
                  </a:lnTo>
                  <a:lnTo>
                    <a:pt x="3321" y="6057"/>
                  </a:lnTo>
                  <a:lnTo>
                    <a:pt x="3327" y="6089"/>
                  </a:lnTo>
                  <a:lnTo>
                    <a:pt x="3333" y="6237"/>
                  </a:lnTo>
                  <a:lnTo>
                    <a:pt x="3339" y="6238"/>
                  </a:lnTo>
                  <a:lnTo>
                    <a:pt x="3345" y="6292"/>
                  </a:lnTo>
                  <a:lnTo>
                    <a:pt x="3351" y="6293"/>
                  </a:lnTo>
                  <a:lnTo>
                    <a:pt x="3357" y="6330"/>
                  </a:lnTo>
                  <a:lnTo>
                    <a:pt x="3363" y="6332"/>
                  </a:lnTo>
                  <a:lnTo>
                    <a:pt x="3369" y="6360"/>
                  </a:lnTo>
                  <a:lnTo>
                    <a:pt x="3375" y="6358"/>
                  </a:lnTo>
                  <a:lnTo>
                    <a:pt x="3381" y="6373"/>
                  </a:lnTo>
                  <a:lnTo>
                    <a:pt x="3387" y="6372"/>
                  </a:lnTo>
                  <a:lnTo>
                    <a:pt x="3393" y="6394"/>
                  </a:lnTo>
                  <a:lnTo>
                    <a:pt x="3399" y="6394"/>
                  </a:lnTo>
                  <a:lnTo>
                    <a:pt x="3405" y="6429"/>
                  </a:lnTo>
                  <a:lnTo>
                    <a:pt x="3411" y="6429"/>
                  </a:lnTo>
                  <a:lnTo>
                    <a:pt x="3417" y="6450"/>
                  </a:lnTo>
                  <a:lnTo>
                    <a:pt x="3423" y="6450"/>
                  </a:lnTo>
                  <a:lnTo>
                    <a:pt x="3429" y="6466"/>
                  </a:lnTo>
                  <a:lnTo>
                    <a:pt x="3435" y="6465"/>
                  </a:lnTo>
                  <a:lnTo>
                    <a:pt x="3441" y="6484"/>
                  </a:lnTo>
                  <a:lnTo>
                    <a:pt x="3448" y="6482"/>
                  </a:lnTo>
                  <a:lnTo>
                    <a:pt x="3454" y="6496"/>
                  </a:lnTo>
                  <a:lnTo>
                    <a:pt x="3460" y="6494"/>
                  </a:lnTo>
                  <a:lnTo>
                    <a:pt x="3466" y="6502"/>
                  </a:lnTo>
                  <a:lnTo>
                    <a:pt x="3472" y="6501"/>
                  </a:lnTo>
                  <a:lnTo>
                    <a:pt x="3478" y="6510"/>
                  </a:lnTo>
                  <a:lnTo>
                    <a:pt x="3484" y="6510"/>
                  </a:lnTo>
                  <a:lnTo>
                    <a:pt x="3490" y="6517"/>
                  </a:lnTo>
                  <a:lnTo>
                    <a:pt x="3496" y="6504"/>
                  </a:lnTo>
                  <a:lnTo>
                    <a:pt x="3502" y="6521"/>
                  </a:lnTo>
                  <a:lnTo>
                    <a:pt x="3508" y="6522"/>
                  </a:lnTo>
                  <a:lnTo>
                    <a:pt x="3514" y="6537"/>
                  </a:lnTo>
                  <a:lnTo>
                    <a:pt x="3520" y="6537"/>
                  </a:lnTo>
                  <a:lnTo>
                    <a:pt x="3526" y="6546"/>
                  </a:lnTo>
                  <a:lnTo>
                    <a:pt x="3532" y="6540"/>
                  </a:lnTo>
                  <a:lnTo>
                    <a:pt x="3538" y="6553"/>
                  </a:lnTo>
                  <a:lnTo>
                    <a:pt x="3544" y="6549"/>
                  </a:lnTo>
                  <a:lnTo>
                    <a:pt x="3550" y="6557"/>
                  </a:lnTo>
                  <a:lnTo>
                    <a:pt x="3556" y="6556"/>
                  </a:lnTo>
                  <a:lnTo>
                    <a:pt x="3562" y="6564"/>
                  </a:lnTo>
                  <a:lnTo>
                    <a:pt x="3568" y="6558"/>
                  </a:lnTo>
                  <a:lnTo>
                    <a:pt x="3574" y="6566"/>
                  </a:lnTo>
                  <a:lnTo>
                    <a:pt x="3580" y="6562"/>
                  </a:lnTo>
                  <a:lnTo>
                    <a:pt x="3586" y="6570"/>
                  </a:lnTo>
                  <a:lnTo>
                    <a:pt x="3592" y="6568"/>
                  </a:lnTo>
                  <a:lnTo>
                    <a:pt x="3598" y="6549"/>
                  </a:lnTo>
                  <a:lnTo>
                    <a:pt x="3604" y="6546"/>
                  </a:lnTo>
                  <a:lnTo>
                    <a:pt x="3610" y="6564"/>
                  </a:lnTo>
                  <a:lnTo>
                    <a:pt x="3616" y="6564"/>
                  </a:lnTo>
                  <a:lnTo>
                    <a:pt x="3622" y="6573"/>
                  </a:lnTo>
                  <a:lnTo>
                    <a:pt x="3628" y="6570"/>
                  </a:lnTo>
                  <a:lnTo>
                    <a:pt x="3634" y="6557"/>
                  </a:lnTo>
                  <a:lnTo>
                    <a:pt x="3640" y="6561"/>
                  </a:lnTo>
                  <a:lnTo>
                    <a:pt x="3646" y="6552"/>
                  </a:lnTo>
                  <a:lnTo>
                    <a:pt x="3652" y="6556"/>
                  </a:lnTo>
                  <a:lnTo>
                    <a:pt x="3658" y="6508"/>
                  </a:lnTo>
                  <a:lnTo>
                    <a:pt x="3664" y="6508"/>
                  </a:lnTo>
                  <a:lnTo>
                    <a:pt x="3670" y="6462"/>
                  </a:lnTo>
                  <a:lnTo>
                    <a:pt x="3676" y="6462"/>
                  </a:lnTo>
                  <a:lnTo>
                    <a:pt x="3682" y="5610"/>
                  </a:lnTo>
                  <a:lnTo>
                    <a:pt x="3688" y="5574"/>
                  </a:lnTo>
                  <a:lnTo>
                    <a:pt x="3694" y="1991"/>
                  </a:lnTo>
                  <a:lnTo>
                    <a:pt x="3700" y="5083"/>
                  </a:lnTo>
                  <a:lnTo>
                    <a:pt x="3706" y="6377"/>
                  </a:lnTo>
                  <a:lnTo>
                    <a:pt x="3712" y="6380"/>
                  </a:lnTo>
                  <a:lnTo>
                    <a:pt x="3718" y="6528"/>
                  </a:lnTo>
                  <a:lnTo>
                    <a:pt x="3724" y="6528"/>
                  </a:lnTo>
                  <a:lnTo>
                    <a:pt x="3730" y="6561"/>
                  </a:lnTo>
                  <a:lnTo>
                    <a:pt x="3736" y="6560"/>
                  </a:lnTo>
                  <a:lnTo>
                    <a:pt x="3742" y="6565"/>
                  </a:lnTo>
                  <a:lnTo>
                    <a:pt x="3748" y="6564"/>
                  </a:lnTo>
                  <a:lnTo>
                    <a:pt x="3754" y="6573"/>
                  </a:lnTo>
                  <a:lnTo>
                    <a:pt x="3760" y="6573"/>
                  </a:lnTo>
                  <a:lnTo>
                    <a:pt x="3766" y="6577"/>
                  </a:lnTo>
                  <a:lnTo>
                    <a:pt x="3772" y="6577"/>
                  </a:lnTo>
                  <a:lnTo>
                    <a:pt x="3778" y="6585"/>
                  </a:lnTo>
                  <a:lnTo>
                    <a:pt x="3784" y="6584"/>
                  </a:lnTo>
                  <a:lnTo>
                    <a:pt x="3790" y="6589"/>
                  </a:lnTo>
                  <a:lnTo>
                    <a:pt x="3796" y="6585"/>
                  </a:lnTo>
                  <a:lnTo>
                    <a:pt x="3801" y="6590"/>
                  </a:lnTo>
                  <a:lnTo>
                    <a:pt x="3807" y="6589"/>
                  </a:lnTo>
                  <a:lnTo>
                    <a:pt x="3813" y="6585"/>
                  </a:lnTo>
                  <a:lnTo>
                    <a:pt x="3819" y="6588"/>
                  </a:lnTo>
                  <a:lnTo>
                    <a:pt x="3825" y="6576"/>
                  </a:lnTo>
                  <a:lnTo>
                    <a:pt x="3831" y="6574"/>
                  </a:lnTo>
                  <a:lnTo>
                    <a:pt x="3837" y="6580"/>
                  </a:lnTo>
                  <a:lnTo>
                    <a:pt x="3843" y="6580"/>
                  </a:lnTo>
                  <a:lnTo>
                    <a:pt x="3849" y="6540"/>
                  </a:lnTo>
                  <a:lnTo>
                    <a:pt x="3855" y="6553"/>
                  </a:lnTo>
                  <a:lnTo>
                    <a:pt x="3861" y="6493"/>
                  </a:lnTo>
                  <a:lnTo>
                    <a:pt x="3867" y="6473"/>
                  </a:lnTo>
                  <a:lnTo>
                    <a:pt x="3873" y="6510"/>
                  </a:lnTo>
                  <a:lnTo>
                    <a:pt x="3879" y="6470"/>
                  </a:lnTo>
                  <a:lnTo>
                    <a:pt x="3885" y="6532"/>
                  </a:lnTo>
                  <a:lnTo>
                    <a:pt x="3891" y="6521"/>
                  </a:lnTo>
                  <a:lnTo>
                    <a:pt x="3897" y="6568"/>
                  </a:lnTo>
                  <a:lnTo>
                    <a:pt x="3903" y="6566"/>
                  </a:lnTo>
                  <a:lnTo>
                    <a:pt x="3909" y="6580"/>
                  </a:lnTo>
                  <a:lnTo>
                    <a:pt x="3915" y="6565"/>
                  </a:lnTo>
                  <a:lnTo>
                    <a:pt x="3921" y="6584"/>
                  </a:lnTo>
                  <a:lnTo>
                    <a:pt x="3927" y="6580"/>
                  </a:lnTo>
                  <a:lnTo>
                    <a:pt x="3933" y="6589"/>
                  </a:lnTo>
                  <a:lnTo>
                    <a:pt x="3939" y="6585"/>
                  </a:lnTo>
                  <a:lnTo>
                    <a:pt x="3945" y="6578"/>
                  </a:lnTo>
                  <a:lnTo>
                    <a:pt x="3951" y="6577"/>
                  </a:lnTo>
                  <a:lnTo>
                    <a:pt x="3957" y="6544"/>
                  </a:lnTo>
                  <a:lnTo>
                    <a:pt x="3963" y="6576"/>
                  </a:lnTo>
                  <a:lnTo>
                    <a:pt x="3969" y="6594"/>
                  </a:lnTo>
                  <a:lnTo>
                    <a:pt x="3975" y="6594"/>
                  </a:lnTo>
                  <a:lnTo>
                    <a:pt x="3981" y="6588"/>
                  </a:lnTo>
                  <a:lnTo>
                    <a:pt x="3987" y="6592"/>
                  </a:lnTo>
                  <a:lnTo>
                    <a:pt x="3993" y="6585"/>
                  </a:lnTo>
                  <a:lnTo>
                    <a:pt x="3999" y="6589"/>
                  </a:lnTo>
                  <a:lnTo>
                    <a:pt x="4005" y="6580"/>
                  </a:lnTo>
                  <a:lnTo>
                    <a:pt x="4011" y="6569"/>
                  </a:lnTo>
                  <a:lnTo>
                    <a:pt x="4017" y="6580"/>
                  </a:lnTo>
                  <a:lnTo>
                    <a:pt x="4023" y="6584"/>
                  </a:lnTo>
                  <a:lnTo>
                    <a:pt x="4029" y="6578"/>
                  </a:lnTo>
                  <a:lnTo>
                    <a:pt x="4035" y="6573"/>
                  </a:lnTo>
                  <a:lnTo>
                    <a:pt x="4041" y="6586"/>
                  </a:lnTo>
                  <a:lnTo>
                    <a:pt x="4047" y="6585"/>
                  </a:lnTo>
                  <a:lnTo>
                    <a:pt x="4053" y="6569"/>
                  </a:lnTo>
                  <a:lnTo>
                    <a:pt x="4059" y="6569"/>
                  </a:lnTo>
                  <a:lnTo>
                    <a:pt x="4065" y="6536"/>
                  </a:lnTo>
                  <a:lnTo>
                    <a:pt x="4071" y="6566"/>
                  </a:lnTo>
                  <a:lnTo>
                    <a:pt x="4077" y="6548"/>
                  </a:lnTo>
                  <a:lnTo>
                    <a:pt x="4083" y="6545"/>
                  </a:lnTo>
                  <a:lnTo>
                    <a:pt x="4089" y="6572"/>
                  </a:lnTo>
                  <a:lnTo>
                    <a:pt x="4095" y="6569"/>
                  </a:lnTo>
                  <a:lnTo>
                    <a:pt x="4101" y="6590"/>
                  </a:lnTo>
                  <a:lnTo>
                    <a:pt x="4107" y="6589"/>
                  </a:lnTo>
                  <a:lnTo>
                    <a:pt x="4113" y="6594"/>
                  </a:lnTo>
                  <a:lnTo>
                    <a:pt x="4119" y="6590"/>
                  </a:lnTo>
                  <a:lnTo>
                    <a:pt x="4125" y="6597"/>
                  </a:lnTo>
                  <a:lnTo>
                    <a:pt x="4131" y="6589"/>
                  </a:lnTo>
                  <a:lnTo>
                    <a:pt x="4137" y="6596"/>
                  </a:lnTo>
                  <a:lnTo>
                    <a:pt x="4143" y="6596"/>
                  </a:lnTo>
                  <a:lnTo>
                    <a:pt x="4149" y="6581"/>
                  </a:lnTo>
                  <a:lnTo>
                    <a:pt x="4155" y="6582"/>
                  </a:lnTo>
                  <a:lnTo>
                    <a:pt x="4161" y="6593"/>
                  </a:lnTo>
                  <a:lnTo>
                    <a:pt x="4167" y="6588"/>
                  </a:lnTo>
                  <a:lnTo>
                    <a:pt x="4173" y="6572"/>
                  </a:lnTo>
                  <a:lnTo>
                    <a:pt x="4179" y="6577"/>
                  </a:lnTo>
                  <a:lnTo>
                    <a:pt x="4185" y="6593"/>
                  </a:lnTo>
                  <a:lnTo>
                    <a:pt x="4191" y="6593"/>
                  </a:lnTo>
                  <a:lnTo>
                    <a:pt x="4197" y="6588"/>
                  </a:lnTo>
                  <a:lnTo>
                    <a:pt x="4203" y="6588"/>
                  </a:lnTo>
                  <a:lnTo>
                    <a:pt x="4209" y="6593"/>
                  </a:lnTo>
                  <a:lnTo>
                    <a:pt x="4215" y="6590"/>
                  </a:lnTo>
                  <a:lnTo>
                    <a:pt x="4221" y="6598"/>
                  </a:lnTo>
                  <a:lnTo>
                    <a:pt x="4228" y="6593"/>
                  </a:lnTo>
                  <a:lnTo>
                    <a:pt x="4234" y="6598"/>
                  </a:lnTo>
                  <a:lnTo>
                    <a:pt x="4240" y="6598"/>
                  </a:lnTo>
                  <a:lnTo>
                    <a:pt x="4246" y="6589"/>
                  </a:lnTo>
                  <a:lnTo>
                    <a:pt x="4252" y="6593"/>
                  </a:lnTo>
                  <a:lnTo>
                    <a:pt x="4258" y="6582"/>
                  </a:lnTo>
                  <a:lnTo>
                    <a:pt x="4264" y="6578"/>
                  </a:lnTo>
                  <a:lnTo>
                    <a:pt x="4270" y="6588"/>
                  </a:lnTo>
                  <a:lnTo>
                    <a:pt x="4276" y="6586"/>
                  </a:lnTo>
                  <a:lnTo>
                    <a:pt x="4282" y="6592"/>
                  </a:lnTo>
                  <a:lnTo>
                    <a:pt x="4288" y="6585"/>
                  </a:lnTo>
                  <a:lnTo>
                    <a:pt x="4294" y="6593"/>
                  </a:lnTo>
                  <a:lnTo>
                    <a:pt x="4300" y="6593"/>
                  </a:lnTo>
                  <a:lnTo>
                    <a:pt x="4306" y="6602"/>
                  </a:lnTo>
                  <a:lnTo>
                    <a:pt x="4312" y="6604"/>
                  </a:lnTo>
                  <a:lnTo>
                    <a:pt x="4318" y="6590"/>
                  </a:lnTo>
                  <a:lnTo>
                    <a:pt x="4324" y="6589"/>
                  </a:lnTo>
                  <a:lnTo>
                    <a:pt x="4330" y="6594"/>
                  </a:lnTo>
                  <a:lnTo>
                    <a:pt x="4336" y="6588"/>
                  </a:lnTo>
                  <a:lnTo>
                    <a:pt x="4342" y="6592"/>
                  </a:lnTo>
                  <a:lnTo>
                    <a:pt x="4348" y="6596"/>
                  </a:lnTo>
                  <a:lnTo>
                    <a:pt x="4354" y="6589"/>
                  </a:lnTo>
                  <a:lnTo>
                    <a:pt x="4360" y="6592"/>
                  </a:lnTo>
                  <a:lnTo>
                    <a:pt x="4366" y="6570"/>
                  </a:lnTo>
                  <a:lnTo>
                    <a:pt x="4372" y="6569"/>
                  </a:lnTo>
                  <a:lnTo>
                    <a:pt x="4378" y="6553"/>
                  </a:lnTo>
                  <a:lnTo>
                    <a:pt x="4384" y="6554"/>
                  </a:lnTo>
                  <a:lnTo>
                    <a:pt x="4390" y="6526"/>
                  </a:lnTo>
                  <a:lnTo>
                    <a:pt x="4396" y="6525"/>
                  </a:lnTo>
                  <a:lnTo>
                    <a:pt x="4402" y="6457"/>
                  </a:lnTo>
                  <a:lnTo>
                    <a:pt x="4408" y="6457"/>
                  </a:lnTo>
                  <a:lnTo>
                    <a:pt x="4414" y="6381"/>
                  </a:lnTo>
                  <a:lnTo>
                    <a:pt x="4420" y="6381"/>
                  </a:lnTo>
                  <a:lnTo>
                    <a:pt x="4426" y="5770"/>
                  </a:lnTo>
                  <a:lnTo>
                    <a:pt x="4432" y="5761"/>
                  </a:lnTo>
                  <a:lnTo>
                    <a:pt x="4438" y="5063"/>
                  </a:lnTo>
                  <a:lnTo>
                    <a:pt x="4444" y="5275"/>
                  </a:lnTo>
                  <a:lnTo>
                    <a:pt x="4450" y="4331"/>
                  </a:lnTo>
                  <a:lnTo>
                    <a:pt x="4456" y="4355"/>
                  </a:lnTo>
                  <a:lnTo>
                    <a:pt x="4462" y="5510"/>
                  </a:lnTo>
                  <a:lnTo>
                    <a:pt x="4468" y="5521"/>
                  </a:lnTo>
                  <a:lnTo>
                    <a:pt x="4474" y="6372"/>
                  </a:lnTo>
                  <a:lnTo>
                    <a:pt x="4480" y="6377"/>
                  </a:lnTo>
                  <a:lnTo>
                    <a:pt x="4486" y="6553"/>
                  </a:lnTo>
                  <a:lnTo>
                    <a:pt x="4492" y="6553"/>
                  </a:lnTo>
                  <a:lnTo>
                    <a:pt x="4498" y="6585"/>
                  </a:lnTo>
                  <a:lnTo>
                    <a:pt x="4504" y="6584"/>
                  </a:lnTo>
                  <a:lnTo>
                    <a:pt x="4510" y="6605"/>
                  </a:lnTo>
                  <a:lnTo>
                    <a:pt x="4516" y="6605"/>
                  </a:lnTo>
                  <a:lnTo>
                    <a:pt x="4522" y="6600"/>
                  </a:lnTo>
                  <a:lnTo>
                    <a:pt x="4528" y="6600"/>
                  </a:lnTo>
                  <a:lnTo>
                    <a:pt x="4534" y="6606"/>
                  </a:lnTo>
                  <a:lnTo>
                    <a:pt x="4540" y="6606"/>
                  </a:lnTo>
                  <a:lnTo>
                    <a:pt x="4546" y="6598"/>
                  </a:lnTo>
                  <a:lnTo>
                    <a:pt x="4552" y="6601"/>
                  </a:lnTo>
                  <a:lnTo>
                    <a:pt x="4558" y="6562"/>
                  </a:lnTo>
                  <a:lnTo>
                    <a:pt x="4564" y="6556"/>
                  </a:lnTo>
                  <a:lnTo>
                    <a:pt x="4570" y="6577"/>
                  </a:lnTo>
                  <a:lnTo>
                    <a:pt x="4576" y="6552"/>
                  </a:lnTo>
                  <a:lnTo>
                    <a:pt x="4582" y="6577"/>
                  </a:lnTo>
                  <a:lnTo>
                    <a:pt x="4588" y="6569"/>
                  </a:lnTo>
                  <a:lnTo>
                    <a:pt x="4594" y="6536"/>
                  </a:lnTo>
                  <a:lnTo>
                    <a:pt x="4600" y="6489"/>
                  </a:lnTo>
                  <a:lnTo>
                    <a:pt x="4606" y="6568"/>
                  </a:lnTo>
                  <a:lnTo>
                    <a:pt x="4612" y="6569"/>
                  </a:lnTo>
                  <a:lnTo>
                    <a:pt x="4618" y="6474"/>
                  </a:lnTo>
                  <a:lnTo>
                    <a:pt x="4624" y="6480"/>
                  </a:lnTo>
                  <a:lnTo>
                    <a:pt x="4630" y="6578"/>
                  </a:lnTo>
                  <a:lnTo>
                    <a:pt x="4636" y="6573"/>
                  </a:lnTo>
                  <a:lnTo>
                    <a:pt x="4642" y="6582"/>
                  </a:lnTo>
                  <a:lnTo>
                    <a:pt x="4648" y="6582"/>
                  </a:lnTo>
                  <a:lnTo>
                    <a:pt x="4654" y="6589"/>
                  </a:lnTo>
                  <a:lnTo>
                    <a:pt x="4660" y="6588"/>
                  </a:lnTo>
                  <a:lnTo>
                    <a:pt x="4666" y="6552"/>
                  </a:lnTo>
                  <a:lnTo>
                    <a:pt x="4672" y="6549"/>
                  </a:lnTo>
                  <a:lnTo>
                    <a:pt x="4678" y="6573"/>
                  </a:lnTo>
                  <a:lnTo>
                    <a:pt x="4684" y="6568"/>
                  </a:lnTo>
                  <a:lnTo>
                    <a:pt x="4690" y="6541"/>
                  </a:lnTo>
                  <a:lnTo>
                    <a:pt x="4696" y="6556"/>
                  </a:lnTo>
                  <a:lnTo>
                    <a:pt x="4702" y="6568"/>
                  </a:lnTo>
                  <a:lnTo>
                    <a:pt x="4708" y="6541"/>
                  </a:lnTo>
                  <a:lnTo>
                    <a:pt x="4714" y="6562"/>
                  </a:lnTo>
                  <a:lnTo>
                    <a:pt x="4720" y="6562"/>
                  </a:lnTo>
                  <a:lnTo>
                    <a:pt x="4726" y="6540"/>
                  </a:lnTo>
                  <a:lnTo>
                    <a:pt x="4732" y="6544"/>
                  </a:lnTo>
                  <a:lnTo>
                    <a:pt x="4738" y="6570"/>
                  </a:lnTo>
                  <a:lnTo>
                    <a:pt x="4744" y="6573"/>
                  </a:lnTo>
                  <a:lnTo>
                    <a:pt x="4750" y="6561"/>
                  </a:lnTo>
                  <a:lnTo>
                    <a:pt x="4756" y="6568"/>
                  </a:lnTo>
                  <a:lnTo>
                    <a:pt x="4762" y="6549"/>
                  </a:lnTo>
                  <a:lnTo>
                    <a:pt x="4768" y="6553"/>
                  </a:lnTo>
                  <a:lnTo>
                    <a:pt x="4774" y="6524"/>
                  </a:lnTo>
                  <a:lnTo>
                    <a:pt x="4780" y="6545"/>
                  </a:lnTo>
                  <a:lnTo>
                    <a:pt x="4786" y="6569"/>
                  </a:lnTo>
                  <a:lnTo>
                    <a:pt x="4792" y="6569"/>
                  </a:lnTo>
                  <a:lnTo>
                    <a:pt x="4798" y="6578"/>
                  </a:lnTo>
                  <a:lnTo>
                    <a:pt x="4804" y="6580"/>
                  </a:lnTo>
                  <a:lnTo>
                    <a:pt x="4810" y="6568"/>
                  </a:lnTo>
                  <a:lnTo>
                    <a:pt x="4816" y="6573"/>
                  </a:lnTo>
                  <a:lnTo>
                    <a:pt x="4822" y="6558"/>
                  </a:lnTo>
                  <a:lnTo>
                    <a:pt x="4828" y="6557"/>
                  </a:lnTo>
                  <a:lnTo>
                    <a:pt x="4834" y="6529"/>
                  </a:lnTo>
                  <a:lnTo>
                    <a:pt x="4840" y="6537"/>
                  </a:lnTo>
                  <a:lnTo>
                    <a:pt x="4846" y="6521"/>
                  </a:lnTo>
                  <a:lnTo>
                    <a:pt x="4852" y="6541"/>
                  </a:lnTo>
                  <a:lnTo>
                    <a:pt x="4858" y="6506"/>
                  </a:lnTo>
                  <a:lnTo>
                    <a:pt x="4864" y="6518"/>
                  </a:lnTo>
                  <a:lnTo>
                    <a:pt x="4870" y="6484"/>
                  </a:lnTo>
                  <a:lnTo>
                    <a:pt x="4876" y="6482"/>
                  </a:lnTo>
                  <a:lnTo>
                    <a:pt x="4882" y="6302"/>
                  </a:lnTo>
                  <a:lnTo>
                    <a:pt x="4888" y="6465"/>
                  </a:lnTo>
                  <a:lnTo>
                    <a:pt x="4894" y="6534"/>
                  </a:lnTo>
                  <a:lnTo>
                    <a:pt x="4900" y="6534"/>
                  </a:lnTo>
                  <a:lnTo>
                    <a:pt x="4906" y="6525"/>
                  </a:lnTo>
                  <a:lnTo>
                    <a:pt x="4912" y="6530"/>
                  </a:lnTo>
                  <a:lnTo>
                    <a:pt x="4918" y="6540"/>
                  </a:lnTo>
                  <a:lnTo>
                    <a:pt x="4924" y="6536"/>
                  </a:lnTo>
                  <a:lnTo>
                    <a:pt x="4930" y="6540"/>
                  </a:lnTo>
                  <a:lnTo>
                    <a:pt x="4936" y="6538"/>
                  </a:lnTo>
                  <a:lnTo>
                    <a:pt x="4942" y="6549"/>
                  </a:lnTo>
                  <a:lnTo>
                    <a:pt x="4948" y="6544"/>
                  </a:lnTo>
                  <a:lnTo>
                    <a:pt x="4954" y="6552"/>
                  </a:lnTo>
                  <a:lnTo>
                    <a:pt x="4960" y="6557"/>
                  </a:lnTo>
                  <a:lnTo>
                    <a:pt x="4966" y="6542"/>
                  </a:lnTo>
                  <a:lnTo>
                    <a:pt x="4972" y="6549"/>
                  </a:lnTo>
                  <a:lnTo>
                    <a:pt x="4978" y="6537"/>
                  </a:lnTo>
                  <a:lnTo>
                    <a:pt x="4984" y="6537"/>
                  </a:lnTo>
                  <a:lnTo>
                    <a:pt x="4990" y="6529"/>
                  </a:lnTo>
                  <a:lnTo>
                    <a:pt x="4996" y="6512"/>
                  </a:lnTo>
                  <a:lnTo>
                    <a:pt x="5002" y="6530"/>
                  </a:lnTo>
                  <a:lnTo>
                    <a:pt x="5009" y="6520"/>
                  </a:lnTo>
                  <a:lnTo>
                    <a:pt x="5015" y="6536"/>
                  </a:lnTo>
                  <a:lnTo>
                    <a:pt x="5021" y="6532"/>
                  </a:lnTo>
                  <a:lnTo>
                    <a:pt x="5027" y="6500"/>
                  </a:lnTo>
                  <a:lnTo>
                    <a:pt x="5033" y="6484"/>
                  </a:lnTo>
                  <a:lnTo>
                    <a:pt x="5039" y="6510"/>
                  </a:lnTo>
                  <a:lnTo>
                    <a:pt x="5045" y="6510"/>
                  </a:lnTo>
                  <a:lnTo>
                    <a:pt x="5051" y="6457"/>
                  </a:lnTo>
                  <a:lnTo>
                    <a:pt x="5057" y="6488"/>
                  </a:lnTo>
                  <a:lnTo>
                    <a:pt x="5063" y="6417"/>
                  </a:lnTo>
                  <a:lnTo>
                    <a:pt x="5069" y="6490"/>
                  </a:lnTo>
                  <a:lnTo>
                    <a:pt x="5075" y="6444"/>
                  </a:lnTo>
                  <a:lnTo>
                    <a:pt x="5081" y="6458"/>
                  </a:lnTo>
                  <a:lnTo>
                    <a:pt x="5087" y="6524"/>
                  </a:lnTo>
                  <a:lnTo>
                    <a:pt x="5093" y="6528"/>
                  </a:lnTo>
                  <a:lnTo>
                    <a:pt x="5099" y="6520"/>
                  </a:lnTo>
                  <a:lnTo>
                    <a:pt x="5105" y="6505"/>
                  </a:lnTo>
                  <a:lnTo>
                    <a:pt x="5111" y="6532"/>
                  </a:lnTo>
                  <a:lnTo>
                    <a:pt x="5117" y="6529"/>
                  </a:lnTo>
                  <a:lnTo>
                    <a:pt x="5123" y="6545"/>
                  </a:lnTo>
                  <a:lnTo>
                    <a:pt x="5129" y="6548"/>
                  </a:lnTo>
                  <a:lnTo>
                    <a:pt x="5135" y="6526"/>
                  </a:lnTo>
                  <a:lnTo>
                    <a:pt x="5141" y="6528"/>
                  </a:lnTo>
                  <a:lnTo>
                    <a:pt x="5147" y="6537"/>
                  </a:lnTo>
                  <a:lnTo>
                    <a:pt x="5153" y="6538"/>
                  </a:lnTo>
                  <a:lnTo>
                    <a:pt x="5159" y="6512"/>
                  </a:lnTo>
                  <a:lnTo>
                    <a:pt x="5165" y="6528"/>
                  </a:lnTo>
                  <a:lnTo>
                    <a:pt x="5171" y="6541"/>
                  </a:lnTo>
                  <a:lnTo>
                    <a:pt x="5177" y="6532"/>
                  </a:lnTo>
                  <a:lnTo>
                    <a:pt x="5183" y="6477"/>
                  </a:lnTo>
                  <a:lnTo>
                    <a:pt x="5189" y="6498"/>
                  </a:lnTo>
                  <a:lnTo>
                    <a:pt x="5195" y="6474"/>
                  </a:lnTo>
                  <a:lnTo>
                    <a:pt x="5201" y="6472"/>
                  </a:lnTo>
                  <a:lnTo>
                    <a:pt x="5207" y="6488"/>
                  </a:lnTo>
                  <a:lnTo>
                    <a:pt x="5213" y="6486"/>
                  </a:lnTo>
                  <a:lnTo>
                    <a:pt x="5219" y="6398"/>
                  </a:lnTo>
                  <a:lnTo>
                    <a:pt x="5225" y="6422"/>
                  </a:lnTo>
                  <a:lnTo>
                    <a:pt x="5231" y="6356"/>
                  </a:lnTo>
                  <a:lnTo>
                    <a:pt x="5237" y="6350"/>
                  </a:lnTo>
                  <a:lnTo>
                    <a:pt x="5243" y="6394"/>
                  </a:lnTo>
                  <a:lnTo>
                    <a:pt x="5249" y="6252"/>
                  </a:lnTo>
                  <a:lnTo>
                    <a:pt x="5255" y="6377"/>
                  </a:lnTo>
                  <a:lnTo>
                    <a:pt x="5261" y="6304"/>
                  </a:lnTo>
                  <a:lnTo>
                    <a:pt x="5267" y="6429"/>
                  </a:lnTo>
                  <a:lnTo>
                    <a:pt x="5273" y="6438"/>
                  </a:lnTo>
                  <a:lnTo>
                    <a:pt x="5279" y="6421"/>
                  </a:lnTo>
                  <a:lnTo>
                    <a:pt x="5285" y="6421"/>
                  </a:lnTo>
                  <a:lnTo>
                    <a:pt x="5291" y="6365"/>
                  </a:lnTo>
                  <a:lnTo>
                    <a:pt x="5297" y="6368"/>
                  </a:lnTo>
                  <a:lnTo>
                    <a:pt x="5303" y="6420"/>
                  </a:lnTo>
                  <a:lnTo>
                    <a:pt x="5309" y="6433"/>
                  </a:lnTo>
                  <a:lnTo>
                    <a:pt x="5315" y="6416"/>
                  </a:lnTo>
                  <a:lnTo>
                    <a:pt x="5321" y="6430"/>
                  </a:lnTo>
                  <a:lnTo>
                    <a:pt x="5327" y="6369"/>
                  </a:lnTo>
                  <a:lnTo>
                    <a:pt x="5333" y="6393"/>
                  </a:lnTo>
                  <a:lnTo>
                    <a:pt x="5339" y="6384"/>
                  </a:lnTo>
                  <a:lnTo>
                    <a:pt x="5345" y="6425"/>
                  </a:lnTo>
                  <a:lnTo>
                    <a:pt x="5351" y="6330"/>
                  </a:lnTo>
                  <a:lnTo>
                    <a:pt x="5357" y="6326"/>
                  </a:lnTo>
                  <a:lnTo>
                    <a:pt x="5363" y="2294"/>
                  </a:lnTo>
                  <a:lnTo>
                    <a:pt x="5369" y="2436"/>
                  </a:lnTo>
                  <a:lnTo>
                    <a:pt x="5375" y="6202"/>
                  </a:lnTo>
                  <a:lnTo>
                    <a:pt x="5381" y="6206"/>
                  </a:lnTo>
                  <a:lnTo>
                    <a:pt x="5387" y="6312"/>
                  </a:lnTo>
                  <a:lnTo>
                    <a:pt x="5393" y="6297"/>
                  </a:lnTo>
                  <a:lnTo>
                    <a:pt x="5399" y="6233"/>
                  </a:lnTo>
                  <a:lnTo>
                    <a:pt x="5405" y="6225"/>
                  </a:lnTo>
                  <a:lnTo>
                    <a:pt x="5411" y="6325"/>
                  </a:lnTo>
                  <a:lnTo>
                    <a:pt x="5417" y="6309"/>
                  </a:lnTo>
                  <a:lnTo>
                    <a:pt x="5423" y="6372"/>
                  </a:lnTo>
                  <a:lnTo>
                    <a:pt x="5429" y="6370"/>
                  </a:lnTo>
                  <a:lnTo>
                    <a:pt x="5435" y="6382"/>
                  </a:lnTo>
                  <a:lnTo>
                    <a:pt x="5441" y="6390"/>
                  </a:lnTo>
                  <a:lnTo>
                    <a:pt x="5447" y="6190"/>
                  </a:lnTo>
                  <a:lnTo>
                    <a:pt x="5453" y="6181"/>
                  </a:lnTo>
                  <a:lnTo>
                    <a:pt x="5459" y="5058"/>
                  </a:lnTo>
                  <a:lnTo>
                    <a:pt x="5465" y="5613"/>
                  </a:lnTo>
                  <a:lnTo>
                    <a:pt x="5471" y="4840"/>
                  </a:lnTo>
                  <a:lnTo>
                    <a:pt x="5477" y="5393"/>
                  </a:lnTo>
                  <a:lnTo>
                    <a:pt x="5483" y="6077"/>
                  </a:lnTo>
                  <a:lnTo>
                    <a:pt x="5489" y="6082"/>
                  </a:lnTo>
                  <a:lnTo>
                    <a:pt x="5495" y="6250"/>
                  </a:lnTo>
                  <a:lnTo>
                    <a:pt x="5501" y="6253"/>
                  </a:lnTo>
                  <a:lnTo>
                    <a:pt x="5507" y="6304"/>
                  </a:lnTo>
                  <a:lnTo>
                    <a:pt x="5513" y="6274"/>
                  </a:lnTo>
                  <a:lnTo>
                    <a:pt x="5519" y="6230"/>
                  </a:lnTo>
                  <a:lnTo>
                    <a:pt x="5525" y="6228"/>
                  </a:lnTo>
                  <a:lnTo>
                    <a:pt x="5531" y="6270"/>
                  </a:lnTo>
                  <a:lnTo>
                    <a:pt x="5537" y="6257"/>
                  </a:lnTo>
                  <a:lnTo>
                    <a:pt x="5543" y="6189"/>
                  </a:lnTo>
                  <a:lnTo>
                    <a:pt x="5549" y="6198"/>
                  </a:lnTo>
                  <a:lnTo>
                    <a:pt x="5555" y="5942"/>
                  </a:lnTo>
                  <a:lnTo>
                    <a:pt x="5561" y="5177"/>
                  </a:lnTo>
                  <a:lnTo>
                    <a:pt x="5567" y="5996"/>
                  </a:lnTo>
                  <a:lnTo>
                    <a:pt x="5573" y="6000"/>
                  </a:lnTo>
                  <a:lnTo>
                    <a:pt x="5579" y="6117"/>
                  </a:lnTo>
                  <a:lnTo>
                    <a:pt x="5585" y="6110"/>
                  </a:lnTo>
                  <a:lnTo>
                    <a:pt x="5591" y="6149"/>
                  </a:lnTo>
                  <a:lnTo>
                    <a:pt x="5597" y="6110"/>
                  </a:lnTo>
                  <a:lnTo>
                    <a:pt x="5603" y="6060"/>
                  </a:lnTo>
                  <a:lnTo>
                    <a:pt x="5609" y="6112"/>
                  </a:lnTo>
                  <a:lnTo>
                    <a:pt x="5615" y="6074"/>
                  </a:lnTo>
                  <a:lnTo>
                    <a:pt x="5621" y="6096"/>
                  </a:lnTo>
                  <a:lnTo>
                    <a:pt x="5627" y="6024"/>
                  </a:lnTo>
                  <a:lnTo>
                    <a:pt x="5633" y="6024"/>
                  </a:lnTo>
                  <a:lnTo>
                    <a:pt x="5639" y="6001"/>
                  </a:lnTo>
                  <a:lnTo>
                    <a:pt x="5645" y="6058"/>
                  </a:lnTo>
                  <a:lnTo>
                    <a:pt x="5651" y="6006"/>
                  </a:lnTo>
                  <a:lnTo>
                    <a:pt x="5657" y="6009"/>
                  </a:lnTo>
                  <a:lnTo>
                    <a:pt x="5663" y="6205"/>
                  </a:lnTo>
                  <a:lnTo>
                    <a:pt x="5669" y="6218"/>
                  </a:lnTo>
                  <a:lnTo>
                    <a:pt x="5675" y="5984"/>
                  </a:lnTo>
                  <a:lnTo>
                    <a:pt x="5681" y="5786"/>
                  </a:lnTo>
                  <a:lnTo>
                    <a:pt x="5687" y="6078"/>
                  </a:lnTo>
                  <a:lnTo>
                    <a:pt x="5693" y="6081"/>
                  </a:lnTo>
                  <a:lnTo>
                    <a:pt x="5699" y="5992"/>
                  </a:lnTo>
                  <a:lnTo>
                    <a:pt x="5705" y="5906"/>
                  </a:lnTo>
                  <a:lnTo>
                    <a:pt x="5711" y="6026"/>
                  </a:lnTo>
                  <a:lnTo>
                    <a:pt x="5717" y="6033"/>
                  </a:lnTo>
                  <a:lnTo>
                    <a:pt x="5723" y="5801"/>
                  </a:lnTo>
                  <a:lnTo>
                    <a:pt x="5729" y="5956"/>
                  </a:lnTo>
                  <a:lnTo>
                    <a:pt x="5735" y="5718"/>
                  </a:lnTo>
                  <a:lnTo>
                    <a:pt x="5741" y="5817"/>
                  </a:lnTo>
                  <a:lnTo>
                    <a:pt x="5747" y="6037"/>
                  </a:lnTo>
                  <a:lnTo>
                    <a:pt x="5753" y="6073"/>
                  </a:lnTo>
                  <a:lnTo>
                    <a:pt x="5759" y="5918"/>
                  </a:lnTo>
                  <a:lnTo>
                    <a:pt x="5765" y="5998"/>
                  </a:lnTo>
                  <a:lnTo>
                    <a:pt x="5771" y="5832"/>
                  </a:lnTo>
                  <a:lnTo>
                    <a:pt x="5777" y="5765"/>
                  </a:lnTo>
                  <a:lnTo>
                    <a:pt x="5783" y="6076"/>
                  </a:lnTo>
                  <a:lnTo>
                    <a:pt x="5790" y="6077"/>
                  </a:lnTo>
                  <a:lnTo>
                    <a:pt x="5796" y="6140"/>
                  </a:lnTo>
                  <a:lnTo>
                    <a:pt x="5802" y="6090"/>
                  </a:lnTo>
                  <a:lnTo>
                    <a:pt x="5808" y="5925"/>
                  </a:lnTo>
                  <a:lnTo>
                    <a:pt x="5814" y="5926"/>
                  </a:lnTo>
                  <a:lnTo>
                    <a:pt x="5820" y="6081"/>
                  </a:lnTo>
                  <a:lnTo>
                    <a:pt x="5826" y="6080"/>
                  </a:lnTo>
                  <a:lnTo>
                    <a:pt x="5832" y="5745"/>
                  </a:lnTo>
                  <a:lnTo>
                    <a:pt x="5838" y="5938"/>
                  </a:lnTo>
                  <a:lnTo>
                    <a:pt x="5844" y="6090"/>
                  </a:lnTo>
                  <a:lnTo>
                    <a:pt x="5850" y="6028"/>
                  </a:lnTo>
                  <a:lnTo>
                    <a:pt x="5856" y="5956"/>
                  </a:lnTo>
                  <a:lnTo>
                    <a:pt x="5862" y="5854"/>
                  </a:lnTo>
                  <a:lnTo>
                    <a:pt x="5868" y="5984"/>
                  </a:lnTo>
                  <a:lnTo>
                    <a:pt x="5874" y="5988"/>
                  </a:lnTo>
                  <a:lnTo>
                    <a:pt x="5880" y="6024"/>
                  </a:lnTo>
                  <a:lnTo>
                    <a:pt x="5886" y="6029"/>
                  </a:lnTo>
                  <a:lnTo>
                    <a:pt x="5892" y="5968"/>
                  </a:lnTo>
                  <a:lnTo>
                    <a:pt x="5898" y="5957"/>
                  </a:lnTo>
                  <a:lnTo>
                    <a:pt x="5904" y="6093"/>
                  </a:lnTo>
                  <a:lnTo>
                    <a:pt x="5910" y="6085"/>
                  </a:lnTo>
                  <a:lnTo>
                    <a:pt x="5916" y="6064"/>
                  </a:lnTo>
                  <a:lnTo>
                    <a:pt x="5922" y="6090"/>
                  </a:lnTo>
                  <a:lnTo>
                    <a:pt x="5928" y="6004"/>
                  </a:lnTo>
                  <a:lnTo>
                    <a:pt x="5934" y="5836"/>
                  </a:lnTo>
                  <a:lnTo>
                    <a:pt x="5940" y="6128"/>
                  </a:lnTo>
                  <a:lnTo>
                    <a:pt x="5946" y="6124"/>
                  </a:lnTo>
                  <a:lnTo>
                    <a:pt x="5952" y="6206"/>
                  </a:lnTo>
                  <a:lnTo>
                    <a:pt x="5958" y="6206"/>
                  </a:lnTo>
                  <a:lnTo>
                    <a:pt x="5964" y="6002"/>
                  </a:lnTo>
                  <a:lnTo>
                    <a:pt x="5970" y="6002"/>
                  </a:lnTo>
                  <a:lnTo>
                    <a:pt x="5976" y="6297"/>
                  </a:lnTo>
                  <a:lnTo>
                    <a:pt x="5982" y="6276"/>
                  </a:lnTo>
                  <a:lnTo>
                    <a:pt x="5988" y="6321"/>
                  </a:lnTo>
                  <a:lnTo>
                    <a:pt x="5994" y="6320"/>
                  </a:lnTo>
                  <a:lnTo>
                    <a:pt x="6000" y="6385"/>
                  </a:lnTo>
                  <a:lnTo>
                    <a:pt x="6006" y="6378"/>
                  </a:lnTo>
                  <a:lnTo>
                    <a:pt x="6012" y="6290"/>
                  </a:lnTo>
                  <a:lnTo>
                    <a:pt x="6018" y="6341"/>
                  </a:lnTo>
                  <a:lnTo>
                    <a:pt x="6024" y="6256"/>
                  </a:lnTo>
                  <a:lnTo>
                    <a:pt x="6030" y="6249"/>
                  </a:lnTo>
                  <a:lnTo>
                    <a:pt x="6036" y="6368"/>
                  </a:lnTo>
                  <a:lnTo>
                    <a:pt x="6042" y="6368"/>
                  </a:lnTo>
                  <a:lnTo>
                    <a:pt x="6048" y="6321"/>
                  </a:lnTo>
                  <a:lnTo>
                    <a:pt x="6054" y="6325"/>
                  </a:lnTo>
                  <a:lnTo>
                    <a:pt x="6060" y="6436"/>
                  </a:lnTo>
                  <a:lnTo>
                    <a:pt x="6066" y="6438"/>
                  </a:lnTo>
                  <a:lnTo>
                    <a:pt x="6072" y="6324"/>
                  </a:lnTo>
                  <a:lnTo>
                    <a:pt x="6078" y="6328"/>
                  </a:lnTo>
                  <a:lnTo>
                    <a:pt x="6084" y="6416"/>
                  </a:lnTo>
                  <a:lnTo>
                    <a:pt x="6090" y="6410"/>
                  </a:lnTo>
                  <a:lnTo>
                    <a:pt x="6096" y="6434"/>
                  </a:lnTo>
                  <a:lnTo>
                    <a:pt x="6102" y="6421"/>
                  </a:lnTo>
                  <a:lnTo>
                    <a:pt x="6108" y="4997"/>
                  </a:lnTo>
                  <a:lnTo>
                    <a:pt x="6114" y="4212"/>
                  </a:lnTo>
                  <a:lnTo>
                    <a:pt x="6120" y="6100"/>
                  </a:lnTo>
                  <a:lnTo>
                    <a:pt x="6126" y="6090"/>
                  </a:lnTo>
                  <a:lnTo>
                    <a:pt x="6132" y="4694"/>
                  </a:lnTo>
                  <a:lnTo>
                    <a:pt x="6138" y="6009"/>
                  </a:lnTo>
                  <a:lnTo>
                    <a:pt x="6144" y="2832"/>
                  </a:lnTo>
                  <a:lnTo>
                    <a:pt x="6150" y="2830"/>
                  </a:lnTo>
                  <a:lnTo>
                    <a:pt x="6156" y="5910"/>
                  </a:lnTo>
                  <a:lnTo>
                    <a:pt x="6162" y="4086"/>
                  </a:lnTo>
                  <a:lnTo>
                    <a:pt x="6168" y="6177"/>
                  </a:lnTo>
                  <a:lnTo>
                    <a:pt x="6174" y="6185"/>
                  </a:lnTo>
                  <a:lnTo>
                    <a:pt x="6180" y="6452"/>
                  </a:lnTo>
                  <a:lnTo>
                    <a:pt x="6186" y="6452"/>
                  </a:lnTo>
                  <a:lnTo>
                    <a:pt x="6192" y="6516"/>
                  </a:lnTo>
                  <a:lnTo>
                    <a:pt x="6198" y="6526"/>
                  </a:lnTo>
                  <a:lnTo>
                    <a:pt x="6204" y="6514"/>
                  </a:lnTo>
                  <a:lnTo>
                    <a:pt x="6210" y="6518"/>
                  </a:lnTo>
                  <a:lnTo>
                    <a:pt x="6216" y="6493"/>
                  </a:lnTo>
                  <a:lnTo>
                    <a:pt x="6222" y="6422"/>
                  </a:lnTo>
                  <a:lnTo>
                    <a:pt x="6228" y="6493"/>
                  </a:lnTo>
                  <a:lnTo>
                    <a:pt x="6234" y="6506"/>
                  </a:lnTo>
                  <a:lnTo>
                    <a:pt x="6240" y="6465"/>
                  </a:lnTo>
                  <a:lnTo>
                    <a:pt x="6246" y="6504"/>
                  </a:lnTo>
                  <a:lnTo>
                    <a:pt x="6252" y="6534"/>
                  </a:lnTo>
                  <a:lnTo>
                    <a:pt x="6258" y="6533"/>
                  </a:lnTo>
                  <a:lnTo>
                    <a:pt x="6264" y="6509"/>
                  </a:lnTo>
                  <a:lnTo>
                    <a:pt x="6270" y="6514"/>
                  </a:lnTo>
                  <a:lnTo>
                    <a:pt x="6276" y="6480"/>
                  </a:lnTo>
                  <a:lnTo>
                    <a:pt x="6282" y="6500"/>
                  </a:lnTo>
                  <a:lnTo>
                    <a:pt x="6288" y="6478"/>
                  </a:lnTo>
                  <a:lnTo>
                    <a:pt x="6294" y="6481"/>
                  </a:lnTo>
                  <a:lnTo>
                    <a:pt x="6300" y="6112"/>
                  </a:lnTo>
                  <a:lnTo>
                    <a:pt x="6306" y="6085"/>
                  </a:lnTo>
                  <a:lnTo>
                    <a:pt x="6312" y="6358"/>
                  </a:lnTo>
                  <a:lnTo>
                    <a:pt x="6318" y="6309"/>
                  </a:lnTo>
                  <a:lnTo>
                    <a:pt x="6324" y="4364"/>
                  </a:lnTo>
                  <a:lnTo>
                    <a:pt x="6330" y="5929"/>
                  </a:lnTo>
                  <a:lnTo>
                    <a:pt x="6336" y="3085"/>
                  </a:lnTo>
                  <a:lnTo>
                    <a:pt x="6342" y="1377"/>
                  </a:lnTo>
                  <a:lnTo>
                    <a:pt x="6348" y="5378"/>
                  </a:lnTo>
                  <a:lnTo>
                    <a:pt x="6354" y="4684"/>
                  </a:lnTo>
                  <a:lnTo>
                    <a:pt x="6360" y="6022"/>
                  </a:lnTo>
                  <a:lnTo>
                    <a:pt x="6366" y="6038"/>
                  </a:lnTo>
                  <a:lnTo>
                    <a:pt x="6372" y="6377"/>
                  </a:lnTo>
                  <a:lnTo>
                    <a:pt x="6378" y="6357"/>
                  </a:lnTo>
                  <a:lnTo>
                    <a:pt x="6384" y="6444"/>
                  </a:lnTo>
                  <a:lnTo>
                    <a:pt x="6390" y="6433"/>
                  </a:lnTo>
                  <a:lnTo>
                    <a:pt x="6396" y="5990"/>
                  </a:lnTo>
                  <a:lnTo>
                    <a:pt x="6402" y="6208"/>
                  </a:lnTo>
                  <a:lnTo>
                    <a:pt x="6408" y="6458"/>
                  </a:lnTo>
                  <a:lnTo>
                    <a:pt x="6414" y="6469"/>
                  </a:lnTo>
                  <a:lnTo>
                    <a:pt x="6420" y="6406"/>
                  </a:lnTo>
                  <a:lnTo>
                    <a:pt x="6426" y="6268"/>
                  </a:lnTo>
                  <a:lnTo>
                    <a:pt x="6432" y="6436"/>
                  </a:lnTo>
                  <a:lnTo>
                    <a:pt x="6438" y="6438"/>
                  </a:lnTo>
                  <a:lnTo>
                    <a:pt x="6444" y="6358"/>
                  </a:lnTo>
                  <a:lnTo>
                    <a:pt x="6450" y="6422"/>
                  </a:lnTo>
                  <a:lnTo>
                    <a:pt x="6456" y="6346"/>
                  </a:lnTo>
                  <a:lnTo>
                    <a:pt x="6462" y="6464"/>
                  </a:lnTo>
                  <a:lnTo>
                    <a:pt x="6468" y="6364"/>
                  </a:lnTo>
                  <a:lnTo>
                    <a:pt x="6474" y="6412"/>
                  </a:lnTo>
                  <a:lnTo>
                    <a:pt x="6480" y="5953"/>
                  </a:lnTo>
                  <a:lnTo>
                    <a:pt x="6486" y="5965"/>
                  </a:lnTo>
                  <a:lnTo>
                    <a:pt x="6492" y="6442"/>
                  </a:lnTo>
                  <a:lnTo>
                    <a:pt x="6498" y="6456"/>
                  </a:lnTo>
                  <a:lnTo>
                    <a:pt x="6504" y="6441"/>
                  </a:lnTo>
                  <a:lnTo>
                    <a:pt x="6510" y="6433"/>
                  </a:lnTo>
                  <a:lnTo>
                    <a:pt x="6516" y="6464"/>
                  </a:lnTo>
                  <a:lnTo>
                    <a:pt x="6522" y="6466"/>
                  </a:lnTo>
                  <a:lnTo>
                    <a:pt x="6528" y="6268"/>
                  </a:lnTo>
                  <a:lnTo>
                    <a:pt x="6534" y="6260"/>
                  </a:lnTo>
                  <a:lnTo>
                    <a:pt x="6540" y="5976"/>
                  </a:lnTo>
                  <a:lnTo>
                    <a:pt x="6546" y="5917"/>
                  </a:lnTo>
                  <a:lnTo>
                    <a:pt x="6552" y="6370"/>
                  </a:lnTo>
                  <a:lnTo>
                    <a:pt x="6558" y="6374"/>
                  </a:lnTo>
                  <a:lnTo>
                    <a:pt x="6564" y="6457"/>
                  </a:lnTo>
                  <a:lnTo>
                    <a:pt x="6571" y="6421"/>
                  </a:lnTo>
                  <a:lnTo>
                    <a:pt x="6577" y="6490"/>
                  </a:lnTo>
                  <a:lnTo>
                    <a:pt x="6583" y="6505"/>
                  </a:lnTo>
                  <a:lnTo>
                    <a:pt x="6589" y="6488"/>
                  </a:lnTo>
                  <a:lnTo>
                    <a:pt x="6595" y="6473"/>
                  </a:lnTo>
                  <a:lnTo>
                    <a:pt x="6601" y="6492"/>
                  </a:lnTo>
                  <a:lnTo>
                    <a:pt x="6607" y="6482"/>
                  </a:lnTo>
                  <a:lnTo>
                    <a:pt x="6613" y="6300"/>
                  </a:lnTo>
                  <a:lnTo>
                    <a:pt x="6619" y="6293"/>
                  </a:lnTo>
                  <a:lnTo>
                    <a:pt x="6625" y="0"/>
                  </a:lnTo>
                  <a:lnTo>
                    <a:pt x="6631" y="940"/>
                  </a:lnTo>
                  <a:lnTo>
                    <a:pt x="6637" y="6066"/>
                  </a:lnTo>
                  <a:lnTo>
                    <a:pt x="6643" y="5489"/>
                  </a:lnTo>
                  <a:lnTo>
                    <a:pt x="6649" y="6244"/>
                  </a:lnTo>
                  <a:lnTo>
                    <a:pt x="6655" y="6253"/>
                  </a:lnTo>
                  <a:lnTo>
                    <a:pt x="6661" y="4580"/>
                  </a:lnTo>
                  <a:lnTo>
                    <a:pt x="6667" y="4938"/>
                  </a:lnTo>
                  <a:lnTo>
                    <a:pt x="6673" y="6216"/>
                  </a:lnTo>
                  <a:lnTo>
                    <a:pt x="6679" y="5462"/>
                  </a:lnTo>
                  <a:lnTo>
                    <a:pt x="6685" y="6353"/>
                  </a:lnTo>
                  <a:lnTo>
                    <a:pt x="6691" y="6357"/>
                  </a:lnTo>
                  <a:lnTo>
                    <a:pt x="6697" y="6458"/>
                  </a:lnTo>
                  <a:lnTo>
                    <a:pt x="6703" y="6452"/>
                  </a:lnTo>
                  <a:lnTo>
                    <a:pt x="6709" y="6481"/>
                  </a:lnTo>
                  <a:lnTo>
                    <a:pt x="6715" y="6482"/>
                  </a:lnTo>
                  <a:lnTo>
                    <a:pt x="6721" y="6506"/>
                  </a:lnTo>
                  <a:lnTo>
                    <a:pt x="6727" y="6485"/>
                  </a:lnTo>
                  <a:lnTo>
                    <a:pt x="6733" y="6522"/>
                  </a:lnTo>
                  <a:lnTo>
                    <a:pt x="6739" y="6521"/>
                  </a:lnTo>
                  <a:lnTo>
                    <a:pt x="6745" y="6533"/>
                  </a:lnTo>
                  <a:lnTo>
                    <a:pt x="6751" y="6534"/>
                  </a:lnTo>
                  <a:lnTo>
                    <a:pt x="6757" y="6509"/>
                  </a:lnTo>
                  <a:lnTo>
                    <a:pt x="6763" y="6508"/>
                  </a:lnTo>
                  <a:lnTo>
                    <a:pt x="6769" y="6244"/>
                  </a:lnTo>
                  <a:lnTo>
                    <a:pt x="6775" y="6262"/>
                  </a:lnTo>
                  <a:lnTo>
                    <a:pt x="6781" y="6497"/>
                  </a:lnTo>
                  <a:lnTo>
                    <a:pt x="6787" y="6497"/>
                  </a:lnTo>
                  <a:lnTo>
                    <a:pt x="6793" y="6528"/>
                  </a:lnTo>
                  <a:lnTo>
                    <a:pt x="6799" y="6532"/>
                  </a:lnTo>
                  <a:lnTo>
                    <a:pt x="6805" y="6472"/>
                  </a:lnTo>
                  <a:lnTo>
                    <a:pt x="6811" y="6500"/>
                  </a:lnTo>
                  <a:lnTo>
                    <a:pt x="6817" y="6537"/>
                  </a:lnTo>
                  <a:lnTo>
                    <a:pt x="6823" y="6534"/>
                  </a:lnTo>
                  <a:lnTo>
                    <a:pt x="6829" y="6518"/>
                  </a:lnTo>
                  <a:lnTo>
                    <a:pt x="6835" y="6534"/>
                  </a:lnTo>
                  <a:lnTo>
                    <a:pt x="6841" y="6545"/>
                  </a:lnTo>
                  <a:lnTo>
                    <a:pt x="6847" y="6538"/>
                  </a:lnTo>
                  <a:lnTo>
                    <a:pt x="6853" y="6525"/>
                  </a:lnTo>
                  <a:lnTo>
                    <a:pt x="6859" y="6513"/>
                  </a:lnTo>
                  <a:lnTo>
                    <a:pt x="6865" y="6541"/>
                  </a:lnTo>
                  <a:lnTo>
                    <a:pt x="6871" y="6542"/>
                  </a:lnTo>
                  <a:lnTo>
                    <a:pt x="6877" y="6520"/>
                  </a:lnTo>
                  <a:lnTo>
                    <a:pt x="6883" y="6541"/>
                  </a:lnTo>
                  <a:lnTo>
                    <a:pt x="6889" y="6512"/>
                  </a:lnTo>
                  <a:lnTo>
                    <a:pt x="6895" y="6378"/>
                  </a:lnTo>
                  <a:lnTo>
                    <a:pt x="6901" y="6513"/>
                  </a:lnTo>
                  <a:lnTo>
                    <a:pt x="6907" y="6514"/>
                  </a:lnTo>
                  <a:lnTo>
                    <a:pt x="6913" y="6536"/>
                  </a:lnTo>
                  <a:lnTo>
                    <a:pt x="6919" y="6540"/>
                  </a:lnTo>
                  <a:lnTo>
                    <a:pt x="6925" y="6530"/>
                  </a:lnTo>
                  <a:lnTo>
                    <a:pt x="6931" y="6529"/>
                  </a:lnTo>
                  <a:lnTo>
                    <a:pt x="6937" y="6477"/>
                  </a:lnTo>
                  <a:lnTo>
                    <a:pt x="6943" y="6516"/>
                  </a:lnTo>
                  <a:lnTo>
                    <a:pt x="6949" y="6472"/>
                  </a:lnTo>
                  <a:lnTo>
                    <a:pt x="6955" y="6464"/>
                  </a:lnTo>
                  <a:lnTo>
                    <a:pt x="6961" y="6504"/>
                  </a:lnTo>
                  <a:lnTo>
                    <a:pt x="6967" y="6526"/>
                  </a:lnTo>
                  <a:lnTo>
                    <a:pt x="6973" y="6493"/>
                  </a:lnTo>
                  <a:lnTo>
                    <a:pt x="6979" y="6484"/>
                  </a:lnTo>
                  <a:lnTo>
                    <a:pt x="6985" y="6501"/>
                  </a:lnTo>
                  <a:lnTo>
                    <a:pt x="6991" y="6488"/>
                  </a:lnTo>
                  <a:lnTo>
                    <a:pt x="6997" y="6520"/>
                  </a:lnTo>
                  <a:lnTo>
                    <a:pt x="7003" y="6530"/>
                  </a:lnTo>
                  <a:lnTo>
                    <a:pt x="7009" y="6489"/>
                  </a:lnTo>
                  <a:lnTo>
                    <a:pt x="7015" y="6488"/>
                  </a:lnTo>
                  <a:lnTo>
                    <a:pt x="7021" y="5948"/>
                  </a:lnTo>
                  <a:lnTo>
                    <a:pt x="7027" y="5250"/>
                  </a:lnTo>
                  <a:lnTo>
                    <a:pt x="7033" y="6421"/>
                  </a:lnTo>
                  <a:lnTo>
                    <a:pt x="7039" y="6441"/>
                  </a:lnTo>
                  <a:lnTo>
                    <a:pt x="7045" y="6024"/>
                  </a:lnTo>
                  <a:lnTo>
                    <a:pt x="7051" y="6002"/>
                  </a:lnTo>
                  <a:lnTo>
                    <a:pt x="7057" y="3940"/>
                  </a:lnTo>
                  <a:lnTo>
                    <a:pt x="7063" y="5918"/>
                  </a:lnTo>
                  <a:lnTo>
                    <a:pt x="7069" y="6398"/>
                  </a:lnTo>
                  <a:lnTo>
                    <a:pt x="7075" y="6412"/>
                  </a:lnTo>
                  <a:lnTo>
                    <a:pt x="7081" y="6136"/>
                  </a:lnTo>
                  <a:lnTo>
                    <a:pt x="7087" y="6122"/>
                  </a:lnTo>
                  <a:lnTo>
                    <a:pt x="7093" y="2488"/>
                  </a:lnTo>
                  <a:lnTo>
                    <a:pt x="7099" y="4239"/>
                  </a:lnTo>
                  <a:lnTo>
                    <a:pt x="7105" y="6268"/>
                  </a:lnTo>
                  <a:lnTo>
                    <a:pt x="7111" y="6272"/>
                  </a:lnTo>
                  <a:lnTo>
                    <a:pt x="7117" y="6398"/>
                  </a:lnTo>
                  <a:lnTo>
                    <a:pt x="7123" y="6398"/>
                  </a:lnTo>
                  <a:lnTo>
                    <a:pt x="7129" y="6454"/>
                  </a:lnTo>
                  <a:lnTo>
                    <a:pt x="7134" y="6456"/>
                  </a:lnTo>
                  <a:lnTo>
                    <a:pt x="7140" y="6486"/>
                  </a:lnTo>
                  <a:lnTo>
                    <a:pt x="7146" y="6486"/>
                  </a:lnTo>
                  <a:lnTo>
                    <a:pt x="7152" y="6432"/>
                  </a:lnTo>
                  <a:lnTo>
                    <a:pt x="7158" y="6458"/>
                  </a:lnTo>
                  <a:lnTo>
                    <a:pt x="7164" y="6214"/>
                  </a:lnTo>
                  <a:lnTo>
                    <a:pt x="7170" y="6250"/>
                  </a:lnTo>
                  <a:lnTo>
                    <a:pt x="7176" y="6488"/>
                  </a:lnTo>
                  <a:lnTo>
                    <a:pt x="7182" y="6486"/>
                  </a:lnTo>
                  <a:lnTo>
                    <a:pt x="7188" y="6494"/>
                  </a:lnTo>
                  <a:lnTo>
                    <a:pt x="7194" y="6492"/>
                  </a:lnTo>
                  <a:lnTo>
                    <a:pt x="7200" y="6504"/>
                  </a:lnTo>
                  <a:lnTo>
                    <a:pt x="7206" y="6498"/>
                  </a:lnTo>
                  <a:lnTo>
                    <a:pt x="7212" y="6430"/>
                  </a:lnTo>
                  <a:lnTo>
                    <a:pt x="7218" y="6429"/>
                  </a:lnTo>
                  <a:lnTo>
                    <a:pt x="7224" y="4068"/>
                  </a:lnTo>
                  <a:lnTo>
                    <a:pt x="7230" y="2261"/>
                  </a:lnTo>
                  <a:lnTo>
                    <a:pt x="7236" y="5980"/>
                  </a:lnTo>
                  <a:lnTo>
                    <a:pt x="7242" y="5990"/>
                  </a:lnTo>
                  <a:lnTo>
                    <a:pt x="7248" y="6405"/>
                  </a:lnTo>
                  <a:lnTo>
                    <a:pt x="7254" y="6405"/>
                  </a:lnTo>
                  <a:lnTo>
                    <a:pt x="7260" y="5908"/>
                  </a:lnTo>
                  <a:lnTo>
                    <a:pt x="7266" y="3696"/>
                  </a:lnTo>
                  <a:lnTo>
                    <a:pt x="7272" y="5941"/>
                  </a:lnTo>
                  <a:lnTo>
                    <a:pt x="7278" y="5954"/>
                  </a:lnTo>
                  <a:lnTo>
                    <a:pt x="7284" y="6428"/>
                  </a:lnTo>
                  <a:lnTo>
                    <a:pt x="7290" y="6428"/>
                  </a:lnTo>
                  <a:lnTo>
                    <a:pt x="7296" y="6457"/>
                  </a:lnTo>
                  <a:lnTo>
                    <a:pt x="7302" y="6436"/>
                  </a:lnTo>
                  <a:lnTo>
                    <a:pt x="7308" y="6474"/>
                  </a:lnTo>
                  <a:lnTo>
                    <a:pt x="7314" y="6453"/>
                  </a:lnTo>
                  <a:lnTo>
                    <a:pt x="7320" y="6429"/>
                  </a:lnTo>
                  <a:lnTo>
                    <a:pt x="7326" y="6428"/>
                  </a:lnTo>
                  <a:lnTo>
                    <a:pt x="7332" y="6360"/>
                  </a:lnTo>
                  <a:lnTo>
                    <a:pt x="7338" y="6400"/>
                  </a:lnTo>
                  <a:lnTo>
                    <a:pt x="7344" y="6189"/>
                  </a:lnTo>
                  <a:lnTo>
                    <a:pt x="7351" y="6180"/>
                  </a:lnTo>
                  <a:lnTo>
                    <a:pt x="7357" y="5386"/>
                  </a:lnTo>
                  <a:lnTo>
                    <a:pt x="7363" y="6176"/>
                  </a:lnTo>
                  <a:lnTo>
                    <a:pt x="7369" y="4518"/>
                  </a:lnTo>
                  <a:lnTo>
                    <a:pt x="7374" y="4660"/>
                  </a:lnTo>
                  <a:lnTo>
                    <a:pt x="7380" y="6228"/>
                  </a:lnTo>
                  <a:lnTo>
                    <a:pt x="7386" y="5530"/>
                  </a:lnTo>
                  <a:lnTo>
                    <a:pt x="7392" y="6318"/>
                  </a:lnTo>
                  <a:lnTo>
                    <a:pt x="7398" y="6321"/>
                  </a:lnTo>
                  <a:lnTo>
                    <a:pt x="7404" y="6392"/>
                  </a:lnTo>
                  <a:lnTo>
                    <a:pt x="7410" y="6334"/>
                  </a:lnTo>
                  <a:lnTo>
                    <a:pt x="7416" y="4259"/>
                  </a:lnTo>
                  <a:lnTo>
                    <a:pt x="7422" y="5723"/>
                  </a:lnTo>
                  <a:lnTo>
                    <a:pt x="7428" y="6408"/>
                  </a:lnTo>
                  <a:lnTo>
                    <a:pt x="7434" y="6409"/>
                  </a:lnTo>
                  <a:lnTo>
                    <a:pt x="7440" y="6433"/>
                  </a:lnTo>
                  <a:lnTo>
                    <a:pt x="7446" y="6433"/>
                  </a:lnTo>
                  <a:lnTo>
                    <a:pt x="7452" y="6378"/>
                  </a:lnTo>
                  <a:lnTo>
                    <a:pt x="7458" y="6417"/>
                  </a:lnTo>
                  <a:lnTo>
                    <a:pt x="7464" y="6433"/>
                  </a:lnTo>
                  <a:lnTo>
                    <a:pt x="7470" y="6428"/>
                  </a:lnTo>
                  <a:lnTo>
                    <a:pt x="7476" y="6462"/>
                  </a:lnTo>
                  <a:lnTo>
                    <a:pt x="7482" y="6446"/>
                  </a:lnTo>
                  <a:lnTo>
                    <a:pt x="7488" y="6417"/>
                  </a:lnTo>
                  <a:lnTo>
                    <a:pt x="7494" y="6434"/>
                  </a:lnTo>
                  <a:lnTo>
                    <a:pt x="7500" y="6413"/>
                  </a:lnTo>
                  <a:lnTo>
                    <a:pt x="7506" y="6432"/>
                  </a:lnTo>
                  <a:lnTo>
                    <a:pt x="7512" y="6356"/>
                  </a:lnTo>
                  <a:lnTo>
                    <a:pt x="7518" y="6416"/>
                  </a:lnTo>
                  <a:lnTo>
                    <a:pt x="7524" y="6373"/>
                  </a:lnTo>
                  <a:lnTo>
                    <a:pt x="7530" y="6368"/>
                  </a:lnTo>
                  <a:lnTo>
                    <a:pt x="7536" y="6405"/>
                  </a:lnTo>
                  <a:lnTo>
                    <a:pt x="7542" y="6408"/>
                  </a:lnTo>
                  <a:lnTo>
                    <a:pt x="7548" y="6374"/>
                  </a:lnTo>
                  <a:lnTo>
                    <a:pt x="7554" y="6314"/>
                  </a:lnTo>
                  <a:lnTo>
                    <a:pt x="7560" y="6386"/>
                  </a:lnTo>
                  <a:lnTo>
                    <a:pt x="7566" y="6386"/>
                  </a:lnTo>
                  <a:lnTo>
                    <a:pt x="7572" y="6424"/>
                  </a:lnTo>
                  <a:lnTo>
                    <a:pt x="7578" y="6409"/>
                  </a:lnTo>
                  <a:lnTo>
                    <a:pt x="7584" y="6433"/>
                  </a:lnTo>
                  <a:lnTo>
                    <a:pt x="7590" y="6430"/>
                  </a:lnTo>
                  <a:lnTo>
                    <a:pt x="7596" y="6398"/>
                  </a:lnTo>
                  <a:lnTo>
                    <a:pt x="7602" y="6436"/>
                  </a:lnTo>
                  <a:lnTo>
                    <a:pt x="7608" y="6354"/>
                  </a:lnTo>
                  <a:lnTo>
                    <a:pt x="7614" y="6337"/>
                  </a:lnTo>
                  <a:lnTo>
                    <a:pt x="7620" y="6412"/>
                  </a:lnTo>
                  <a:lnTo>
                    <a:pt x="7626" y="6378"/>
                  </a:lnTo>
                  <a:lnTo>
                    <a:pt x="7632" y="6310"/>
                  </a:lnTo>
                  <a:lnTo>
                    <a:pt x="7638" y="6342"/>
                  </a:lnTo>
                  <a:lnTo>
                    <a:pt x="7644" y="6410"/>
                  </a:lnTo>
                  <a:lnTo>
                    <a:pt x="7650" y="6354"/>
                  </a:lnTo>
                  <a:lnTo>
                    <a:pt x="7656" y="6400"/>
                  </a:lnTo>
                  <a:lnTo>
                    <a:pt x="7662" y="6392"/>
                  </a:lnTo>
                  <a:lnTo>
                    <a:pt x="7668" y="6350"/>
                  </a:lnTo>
                  <a:lnTo>
                    <a:pt x="7674" y="6350"/>
                  </a:lnTo>
                  <a:lnTo>
                    <a:pt x="7680" y="6380"/>
                  </a:lnTo>
                  <a:lnTo>
                    <a:pt x="7686" y="6378"/>
                  </a:lnTo>
                  <a:lnTo>
                    <a:pt x="7692" y="6332"/>
                  </a:lnTo>
                  <a:lnTo>
                    <a:pt x="7698" y="6338"/>
                  </a:lnTo>
                  <a:lnTo>
                    <a:pt x="7704" y="6369"/>
                  </a:lnTo>
                  <a:lnTo>
                    <a:pt x="7710" y="6357"/>
                  </a:lnTo>
                  <a:lnTo>
                    <a:pt x="7716" y="6392"/>
                  </a:lnTo>
                  <a:lnTo>
                    <a:pt x="7722" y="6397"/>
                  </a:lnTo>
                  <a:lnTo>
                    <a:pt x="7728" y="6372"/>
                  </a:lnTo>
                  <a:lnTo>
                    <a:pt x="7734" y="6365"/>
                  </a:lnTo>
                  <a:lnTo>
                    <a:pt x="7740" y="6378"/>
                  </a:lnTo>
                  <a:lnTo>
                    <a:pt x="7746" y="6318"/>
                  </a:lnTo>
                  <a:lnTo>
                    <a:pt x="7752" y="6374"/>
                  </a:lnTo>
                  <a:lnTo>
                    <a:pt x="7758" y="6376"/>
                  </a:lnTo>
                  <a:lnTo>
                    <a:pt x="7764" y="6393"/>
                  </a:lnTo>
                  <a:lnTo>
                    <a:pt x="7770" y="6389"/>
                  </a:lnTo>
                  <a:lnTo>
                    <a:pt x="7776" y="6448"/>
                  </a:lnTo>
                  <a:lnTo>
                    <a:pt x="7782" y="6444"/>
                  </a:lnTo>
                  <a:lnTo>
                    <a:pt x="7788" y="6416"/>
                  </a:lnTo>
                  <a:lnTo>
                    <a:pt x="7794" y="6445"/>
                  </a:lnTo>
                  <a:lnTo>
                    <a:pt x="7800" y="6404"/>
                  </a:lnTo>
                  <a:lnTo>
                    <a:pt x="7806" y="6357"/>
                  </a:lnTo>
                  <a:lnTo>
                    <a:pt x="7812" y="6438"/>
                  </a:lnTo>
                  <a:lnTo>
                    <a:pt x="7818" y="6440"/>
                  </a:lnTo>
                  <a:lnTo>
                    <a:pt x="7824" y="6381"/>
                  </a:lnTo>
                  <a:lnTo>
                    <a:pt x="7830" y="6380"/>
                  </a:lnTo>
                  <a:lnTo>
                    <a:pt x="7836" y="6242"/>
                  </a:lnTo>
                  <a:lnTo>
                    <a:pt x="7842" y="6284"/>
                  </a:lnTo>
                  <a:lnTo>
                    <a:pt x="7848" y="6136"/>
                  </a:lnTo>
                  <a:lnTo>
                    <a:pt x="7854" y="6208"/>
                  </a:lnTo>
                  <a:lnTo>
                    <a:pt x="7860" y="6278"/>
                  </a:lnTo>
                  <a:lnTo>
                    <a:pt x="7866" y="6262"/>
                  </a:lnTo>
                  <a:lnTo>
                    <a:pt x="7872" y="5715"/>
                  </a:lnTo>
                  <a:lnTo>
                    <a:pt x="7878" y="5654"/>
                  </a:lnTo>
                  <a:lnTo>
                    <a:pt x="7884" y="6204"/>
                  </a:lnTo>
                  <a:lnTo>
                    <a:pt x="7890" y="6208"/>
                  </a:lnTo>
                  <a:lnTo>
                    <a:pt x="7896" y="6302"/>
                  </a:lnTo>
                  <a:lnTo>
                    <a:pt x="7902" y="6336"/>
                  </a:lnTo>
                  <a:lnTo>
                    <a:pt x="7908" y="6285"/>
                  </a:lnTo>
                  <a:lnTo>
                    <a:pt x="7914" y="6272"/>
                  </a:lnTo>
                  <a:lnTo>
                    <a:pt x="7920" y="6317"/>
                  </a:lnTo>
                  <a:lnTo>
                    <a:pt x="7926" y="6302"/>
                  </a:lnTo>
                  <a:lnTo>
                    <a:pt x="7932" y="6385"/>
                  </a:lnTo>
                  <a:lnTo>
                    <a:pt x="7938" y="6338"/>
                  </a:lnTo>
                  <a:lnTo>
                    <a:pt x="7944" y="5769"/>
                  </a:lnTo>
                  <a:lnTo>
                    <a:pt x="7950" y="6114"/>
                  </a:lnTo>
                  <a:lnTo>
                    <a:pt x="7956" y="6392"/>
                  </a:lnTo>
                  <a:lnTo>
                    <a:pt x="7962" y="6369"/>
                  </a:lnTo>
                  <a:lnTo>
                    <a:pt x="7968" y="6429"/>
                  </a:lnTo>
                  <a:lnTo>
                    <a:pt x="7974" y="6429"/>
                  </a:lnTo>
                  <a:lnTo>
                    <a:pt x="7980" y="6453"/>
                  </a:lnTo>
                  <a:lnTo>
                    <a:pt x="7986" y="6457"/>
                  </a:lnTo>
                  <a:lnTo>
                    <a:pt x="7992" y="6438"/>
                  </a:lnTo>
                  <a:lnTo>
                    <a:pt x="7998" y="6432"/>
                  </a:lnTo>
                  <a:lnTo>
                    <a:pt x="8004" y="6452"/>
                  </a:lnTo>
                  <a:lnTo>
                    <a:pt x="8010" y="6446"/>
                  </a:lnTo>
                  <a:lnTo>
                    <a:pt x="8016" y="6333"/>
                  </a:lnTo>
                  <a:lnTo>
                    <a:pt x="8022" y="6325"/>
                  </a:lnTo>
                  <a:lnTo>
                    <a:pt x="8028" y="6454"/>
                  </a:lnTo>
                  <a:lnTo>
                    <a:pt x="8034" y="6454"/>
                  </a:lnTo>
                  <a:lnTo>
                    <a:pt x="8040" y="6476"/>
                  </a:lnTo>
                  <a:lnTo>
                    <a:pt x="8046" y="6464"/>
                  </a:lnTo>
                  <a:lnTo>
                    <a:pt x="8052" y="6472"/>
                  </a:lnTo>
                  <a:lnTo>
                    <a:pt x="8058" y="6470"/>
                  </a:lnTo>
                  <a:lnTo>
                    <a:pt x="8064" y="6485"/>
                  </a:lnTo>
                  <a:lnTo>
                    <a:pt x="8070" y="6489"/>
                  </a:lnTo>
                  <a:lnTo>
                    <a:pt x="8076" y="6468"/>
                  </a:lnTo>
                  <a:lnTo>
                    <a:pt x="8082" y="6472"/>
                  </a:lnTo>
                  <a:lnTo>
                    <a:pt x="8088" y="6464"/>
                  </a:lnTo>
                  <a:lnTo>
                    <a:pt x="8094" y="6466"/>
                  </a:lnTo>
                  <a:lnTo>
                    <a:pt x="8100" y="6454"/>
                  </a:lnTo>
                  <a:lnTo>
                    <a:pt x="8106" y="6456"/>
                  </a:lnTo>
                  <a:lnTo>
                    <a:pt x="8112" y="6448"/>
                  </a:lnTo>
                  <a:lnTo>
                    <a:pt x="8118" y="6457"/>
                  </a:lnTo>
                  <a:lnTo>
                    <a:pt x="8124" y="6409"/>
                  </a:lnTo>
                  <a:lnTo>
                    <a:pt x="8131" y="6406"/>
                  </a:lnTo>
                  <a:lnTo>
                    <a:pt x="8137" y="6424"/>
                  </a:lnTo>
                  <a:lnTo>
                    <a:pt x="8143" y="6420"/>
                  </a:lnTo>
                  <a:lnTo>
                    <a:pt x="8149" y="6408"/>
                  </a:lnTo>
                  <a:lnTo>
                    <a:pt x="8155" y="6406"/>
                  </a:lnTo>
                  <a:lnTo>
                    <a:pt x="8161" y="6420"/>
                  </a:lnTo>
                  <a:lnTo>
                    <a:pt x="8167" y="6417"/>
                  </a:lnTo>
                  <a:lnTo>
                    <a:pt x="8173" y="6448"/>
                  </a:lnTo>
                  <a:lnTo>
                    <a:pt x="8179" y="6442"/>
                  </a:lnTo>
                  <a:lnTo>
                    <a:pt x="8185" y="6422"/>
                  </a:lnTo>
                  <a:lnTo>
                    <a:pt x="8191" y="6425"/>
                  </a:lnTo>
                  <a:lnTo>
                    <a:pt x="8197" y="6414"/>
                  </a:lnTo>
                  <a:lnTo>
                    <a:pt x="8203" y="6416"/>
                  </a:lnTo>
                  <a:lnTo>
                    <a:pt x="8209" y="6389"/>
                  </a:lnTo>
                  <a:lnTo>
                    <a:pt x="8215" y="6389"/>
                  </a:lnTo>
                  <a:lnTo>
                    <a:pt x="8221" y="6434"/>
                  </a:lnTo>
                  <a:lnTo>
                    <a:pt x="8227" y="6434"/>
                  </a:lnTo>
                  <a:lnTo>
                    <a:pt x="8233" y="6468"/>
                  </a:lnTo>
                  <a:lnTo>
                    <a:pt x="8239" y="6462"/>
                  </a:lnTo>
                  <a:lnTo>
                    <a:pt x="8245" y="6477"/>
                  </a:lnTo>
                  <a:lnTo>
                    <a:pt x="8251" y="6478"/>
                  </a:lnTo>
                  <a:lnTo>
                    <a:pt x="8257" y="6454"/>
                  </a:lnTo>
                  <a:lnTo>
                    <a:pt x="8263" y="6462"/>
                  </a:lnTo>
                  <a:lnTo>
                    <a:pt x="8269" y="6454"/>
                  </a:lnTo>
                  <a:lnTo>
                    <a:pt x="8275" y="6440"/>
                  </a:lnTo>
                  <a:lnTo>
                    <a:pt x="8281" y="6460"/>
                  </a:lnTo>
                  <a:lnTo>
                    <a:pt x="8287" y="6461"/>
                  </a:lnTo>
                  <a:lnTo>
                    <a:pt x="8293" y="6440"/>
                  </a:lnTo>
                  <a:lnTo>
                    <a:pt x="8299" y="6442"/>
                  </a:lnTo>
                  <a:lnTo>
                    <a:pt x="8305" y="6462"/>
                  </a:lnTo>
                  <a:lnTo>
                    <a:pt x="8311" y="6462"/>
                  </a:lnTo>
                  <a:lnTo>
                    <a:pt x="8317" y="6457"/>
                  </a:lnTo>
                  <a:lnTo>
                    <a:pt x="8323" y="6458"/>
                  </a:lnTo>
                  <a:lnTo>
                    <a:pt x="8329" y="6445"/>
                  </a:lnTo>
                  <a:lnTo>
                    <a:pt x="8335" y="6440"/>
                  </a:lnTo>
                  <a:lnTo>
                    <a:pt x="8341" y="6453"/>
                  </a:lnTo>
                  <a:lnTo>
                    <a:pt x="8347" y="6458"/>
                  </a:lnTo>
                  <a:lnTo>
                    <a:pt x="8353" y="6440"/>
                  </a:lnTo>
                  <a:lnTo>
                    <a:pt x="8359" y="6453"/>
                  </a:lnTo>
                  <a:lnTo>
                    <a:pt x="8365" y="6441"/>
                  </a:lnTo>
                  <a:lnTo>
                    <a:pt x="8371" y="6433"/>
                  </a:lnTo>
                  <a:lnTo>
                    <a:pt x="8377" y="6453"/>
                  </a:lnTo>
                  <a:lnTo>
                    <a:pt x="8383" y="6461"/>
                  </a:lnTo>
                  <a:lnTo>
                    <a:pt x="8389" y="6428"/>
                  </a:lnTo>
                  <a:lnTo>
                    <a:pt x="8395" y="6424"/>
                  </a:lnTo>
                  <a:lnTo>
                    <a:pt x="8401" y="6460"/>
                  </a:lnTo>
                  <a:lnTo>
                    <a:pt x="8407" y="6458"/>
                  </a:lnTo>
                  <a:lnTo>
                    <a:pt x="8413" y="6426"/>
                  </a:lnTo>
                  <a:lnTo>
                    <a:pt x="8419" y="6450"/>
                  </a:lnTo>
                  <a:lnTo>
                    <a:pt x="8425" y="6461"/>
                  </a:lnTo>
                  <a:lnTo>
                    <a:pt x="8431" y="6453"/>
                  </a:lnTo>
                  <a:lnTo>
                    <a:pt x="8437" y="6440"/>
                  </a:lnTo>
                  <a:lnTo>
                    <a:pt x="8443" y="6440"/>
                  </a:lnTo>
                  <a:lnTo>
                    <a:pt x="8449" y="6432"/>
                  </a:lnTo>
                  <a:lnTo>
                    <a:pt x="8455" y="6432"/>
                  </a:lnTo>
                  <a:lnTo>
                    <a:pt x="8461" y="6414"/>
                  </a:lnTo>
                  <a:lnTo>
                    <a:pt x="8467" y="6420"/>
                  </a:lnTo>
                  <a:lnTo>
                    <a:pt x="8473" y="6388"/>
                  </a:lnTo>
                  <a:lnTo>
                    <a:pt x="8479" y="6378"/>
                  </a:lnTo>
                  <a:lnTo>
                    <a:pt x="8485" y="6402"/>
                  </a:lnTo>
                  <a:lnTo>
                    <a:pt x="8491" y="6402"/>
                  </a:lnTo>
                  <a:lnTo>
                    <a:pt x="8497" y="6384"/>
                  </a:lnTo>
                  <a:lnTo>
                    <a:pt x="8503" y="6402"/>
                  </a:lnTo>
                  <a:lnTo>
                    <a:pt x="8509" y="6424"/>
                  </a:lnTo>
                  <a:lnTo>
                    <a:pt x="8515" y="6422"/>
                  </a:lnTo>
                  <a:lnTo>
                    <a:pt x="8521" y="6454"/>
                  </a:lnTo>
                  <a:lnTo>
                    <a:pt x="8527" y="6453"/>
                  </a:lnTo>
                  <a:lnTo>
                    <a:pt x="8533" y="6470"/>
                  </a:lnTo>
                  <a:lnTo>
                    <a:pt x="8539" y="6470"/>
                  </a:lnTo>
                  <a:lnTo>
                    <a:pt x="8545" y="6480"/>
                  </a:lnTo>
                  <a:lnTo>
                    <a:pt x="8551" y="6472"/>
                  </a:lnTo>
                  <a:lnTo>
                    <a:pt x="8557" y="6422"/>
                  </a:lnTo>
                  <a:lnTo>
                    <a:pt x="8563" y="6409"/>
                  </a:lnTo>
                  <a:lnTo>
                    <a:pt x="8569" y="6457"/>
                  </a:lnTo>
                  <a:lnTo>
                    <a:pt x="8575" y="6404"/>
                  </a:lnTo>
                  <a:lnTo>
                    <a:pt x="8581" y="6449"/>
                  </a:lnTo>
                  <a:lnTo>
                    <a:pt x="8587" y="6449"/>
                  </a:lnTo>
                  <a:lnTo>
                    <a:pt x="8593" y="6470"/>
                  </a:lnTo>
                  <a:lnTo>
                    <a:pt x="8599" y="6472"/>
                  </a:lnTo>
                  <a:lnTo>
                    <a:pt x="8605" y="6462"/>
                  </a:lnTo>
                  <a:lnTo>
                    <a:pt x="8611" y="6476"/>
                  </a:lnTo>
                  <a:lnTo>
                    <a:pt x="8617" y="6465"/>
                  </a:lnTo>
                  <a:lnTo>
                    <a:pt x="8623" y="6465"/>
                  </a:lnTo>
                  <a:lnTo>
                    <a:pt x="8629" y="6473"/>
                  </a:lnTo>
                  <a:lnTo>
                    <a:pt x="8635" y="6462"/>
                  </a:lnTo>
                  <a:lnTo>
                    <a:pt x="8641" y="6473"/>
                  </a:lnTo>
                  <a:lnTo>
                    <a:pt x="8647" y="6472"/>
                  </a:lnTo>
                  <a:lnTo>
                    <a:pt x="8653" y="6480"/>
                  </a:lnTo>
                  <a:lnTo>
                    <a:pt x="8659" y="6478"/>
                  </a:lnTo>
                  <a:lnTo>
                    <a:pt x="8665" y="6485"/>
                  </a:lnTo>
                  <a:lnTo>
                    <a:pt x="8671" y="6473"/>
                  </a:lnTo>
                  <a:lnTo>
                    <a:pt x="8677" y="6489"/>
                  </a:lnTo>
                  <a:lnTo>
                    <a:pt x="8683" y="6482"/>
                  </a:lnTo>
                  <a:lnTo>
                    <a:pt x="8689" y="6493"/>
                  </a:lnTo>
                  <a:lnTo>
                    <a:pt x="8695" y="6494"/>
                  </a:lnTo>
                  <a:lnTo>
                    <a:pt x="8701" y="6485"/>
                  </a:lnTo>
                  <a:lnTo>
                    <a:pt x="8707" y="6493"/>
                  </a:lnTo>
                  <a:lnTo>
                    <a:pt x="8713" y="6461"/>
                  </a:lnTo>
                  <a:lnTo>
                    <a:pt x="8719" y="6368"/>
                  </a:lnTo>
                  <a:lnTo>
                    <a:pt x="8725" y="6462"/>
                  </a:lnTo>
                  <a:lnTo>
                    <a:pt x="8731" y="6465"/>
                  </a:lnTo>
                  <a:lnTo>
                    <a:pt x="8737" y="6485"/>
                  </a:lnTo>
                  <a:lnTo>
                    <a:pt x="8743" y="6474"/>
                  </a:lnTo>
                  <a:lnTo>
                    <a:pt x="8749" y="6349"/>
                  </a:lnTo>
                  <a:lnTo>
                    <a:pt x="8755" y="6382"/>
                  </a:lnTo>
                  <a:lnTo>
                    <a:pt x="8761" y="6460"/>
                  </a:lnTo>
                  <a:lnTo>
                    <a:pt x="8767" y="6325"/>
                  </a:lnTo>
                  <a:lnTo>
                    <a:pt x="8773" y="6428"/>
                  </a:lnTo>
                  <a:lnTo>
                    <a:pt x="8779" y="6430"/>
                  </a:lnTo>
                  <a:lnTo>
                    <a:pt x="8785" y="6416"/>
                  </a:lnTo>
                  <a:lnTo>
                    <a:pt x="8791" y="6410"/>
                  </a:lnTo>
                  <a:lnTo>
                    <a:pt x="8797" y="6420"/>
                  </a:lnTo>
                  <a:lnTo>
                    <a:pt x="8803" y="6421"/>
                  </a:lnTo>
                  <a:lnTo>
                    <a:pt x="8809" y="6406"/>
                  </a:lnTo>
                  <a:lnTo>
                    <a:pt x="8815" y="6405"/>
                  </a:lnTo>
                  <a:lnTo>
                    <a:pt x="8821" y="6424"/>
                  </a:lnTo>
                  <a:lnTo>
                    <a:pt x="8827" y="6422"/>
                  </a:lnTo>
                  <a:lnTo>
                    <a:pt x="8833" y="6352"/>
                  </a:lnTo>
                  <a:lnTo>
                    <a:pt x="8839" y="6346"/>
                  </a:lnTo>
                  <a:lnTo>
                    <a:pt x="8845" y="6458"/>
                  </a:lnTo>
                  <a:lnTo>
                    <a:pt x="8851" y="6446"/>
                  </a:lnTo>
                  <a:lnTo>
                    <a:pt x="8857" y="6380"/>
                  </a:lnTo>
                  <a:lnTo>
                    <a:pt x="8863" y="6424"/>
                  </a:lnTo>
                  <a:lnTo>
                    <a:pt x="8869" y="6392"/>
                  </a:lnTo>
                  <a:lnTo>
                    <a:pt x="8875" y="6414"/>
                  </a:lnTo>
                  <a:lnTo>
                    <a:pt x="8881" y="6448"/>
                  </a:lnTo>
                  <a:lnTo>
                    <a:pt x="8887" y="6449"/>
                  </a:lnTo>
                  <a:lnTo>
                    <a:pt x="8893" y="6465"/>
                  </a:lnTo>
                  <a:lnTo>
                    <a:pt x="8899" y="6401"/>
                  </a:lnTo>
                  <a:lnTo>
                    <a:pt x="8906" y="6466"/>
                  </a:lnTo>
                  <a:lnTo>
                    <a:pt x="8912" y="6470"/>
                  </a:lnTo>
                  <a:lnTo>
                    <a:pt x="8918" y="6345"/>
                  </a:lnTo>
                  <a:lnTo>
                    <a:pt x="8924" y="6344"/>
                  </a:lnTo>
                  <a:lnTo>
                    <a:pt x="8930" y="6430"/>
                  </a:lnTo>
                  <a:lnTo>
                    <a:pt x="8936" y="6440"/>
                  </a:lnTo>
                  <a:lnTo>
                    <a:pt x="8942" y="6381"/>
                  </a:lnTo>
                  <a:lnTo>
                    <a:pt x="8948" y="6337"/>
                  </a:lnTo>
                  <a:lnTo>
                    <a:pt x="8954" y="6478"/>
                  </a:lnTo>
                  <a:lnTo>
                    <a:pt x="8960" y="6481"/>
                  </a:lnTo>
                  <a:lnTo>
                    <a:pt x="8966" y="6396"/>
                  </a:lnTo>
                  <a:lnTo>
                    <a:pt x="8972" y="6418"/>
                  </a:lnTo>
                  <a:lnTo>
                    <a:pt x="8978" y="6500"/>
                  </a:lnTo>
                  <a:lnTo>
                    <a:pt x="8984" y="6481"/>
                  </a:lnTo>
                  <a:lnTo>
                    <a:pt x="8990" y="6504"/>
                  </a:lnTo>
                  <a:lnTo>
                    <a:pt x="8996" y="6514"/>
                  </a:lnTo>
                  <a:lnTo>
                    <a:pt x="9002" y="6484"/>
                  </a:lnTo>
                  <a:lnTo>
                    <a:pt x="9008" y="6484"/>
                  </a:lnTo>
                  <a:lnTo>
                    <a:pt x="9014" y="6530"/>
                  </a:lnTo>
                  <a:lnTo>
                    <a:pt x="9020" y="6526"/>
                  </a:lnTo>
                  <a:lnTo>
                    <a:pt x="9026" y="6510"/>
                  </a:lnTo>
                  <a:lnTo>
                    <a:pt x="9032" y="6477"/>
                  </a:lnTo>
                  <a:lnTo>
                    <a:pt x="9038" y="6520"/>
                  </a:lnTo>
                  <a:lnTo>
                    <a:pt x="9044" y="6521"/>
                  </a:lnTo>
                  <a:lnTo>
                    <a:pt x="9050" y="6480"/>
                  </a:lnTo>
                  <a:lnTo>
                    <a:pt x="9056" y="6502"/>
                  </a:lnTo>
                  <a:lnTo>
                    <a:pt x="9062" y="6538"/>
                  </a:lnTo>
                  <a:lnTo>
                    <a:pt x="9068" y="6541"/>
                  </a:lnTo>
                  <a:lnTo>
                    <a:pt x="9074" y="6514"/>
                  </a:lnTo>
                  <a:lnTo>
                    <a:pt x="9080" y="6521"/>
                  </a:lnTo>
                  <a:lnTo>
                    <a:pt x="9086" y="6548"/>
                  </a:lnTo>
                  <a:lnTo>
                    <a:pt x="9092" y="6546"/>
                  </a:lnTo>
                  <a:lnTo>
                    <a:pt x="9098" y="6528"/>
                  </a:lnTo>
                  <a:lnTo>
                    <a:pt x="9104" y="6541"/>
                  </a:lnTo>
                  <a:lnTo>
                    <a:pt x="9110" y="6520"/>
                  </a:lnTo>
                  <a:lnTo>
                    <a:pt x="9116" y="6528"/>
                  </a:lnTo>
                  <a:lnTo>
                    <a:pt x="9122" y="6542"/>
                  </a:lnTo>
                  <a:lnTo>
                    <a:pt x="9128" y="6536"/>
                  </a:lnTo>
                  <a:lnTo>
                    <a:pt x="9134" y="6554"/>
                  </a:lnTo>
                  <a:lnTo>
                    <a:pt x="9140" y="6554"/>
                  </a:lnTo>
                  <a:lnTo>
                    <a:pt x="9146" y="6549"/>
                  </a:lnTo>
                  <a:lnTo>
                    <a:pt x="9152" y="6549"/>
                  </a:lnTo>
                  <a:lnTo>
                    <a:pt x="9158" y="6542"/>
                  </a:lnTo>
                  <a:lnTo>
                    <a:pt x="9164" y="6545"/>
                  </a:lnTo>
                  <a:lnTo>
                    <a:pt x="9170" y="6534"/>
                  </a:lnTo>
                  <a:lnTo>
                    <a:pt x="9176" y="6522"/>
                  </a:lnTo>
                  <a:lnTo>
                    <a:pt x="9182" y="6534"/>
                  </a:lnTo>
                  <a:lnTo>
                    <a:pt x="9188" y="6534"/>
                  </a:lnTo>
                  <a:lnTo>
                    <a:pt x="9194" y="6508"/>
                  </a:lnTo>
                  <a:lnTo>
                    <a:pt x="9200" y="6520"/>
                  </a:lnTo>
                  <a:lnTo>
                    <a:pt x="9206" y="6506"/>
                  </a:lnTo>
                  <a:lnTo>
                    <a:pt x="9212" y="6510"/>
                  </a:lnTo>
                  <a:lnTo>
                    <a:pt x="9218" y="6484"/>
                  </a:lnTo>
                  <a:lnTo>
                    <a:pt x="9224" y="6482"/>
                  </a:lnTo>
                  <a:lnTo>
                    <a:pt x="9230" y="6470"/>
                  </a:lnTo>
                  <a:lnTo>
                    <a:pt x="9236" y="6472"/>
                  </a:lnTo>
                  <a:lnTo>
                    <a:pt x="9242" y="6374"/>
                  </a:lnTo>
                  <a:lnTo>
                    <a:pt x="9248" y="6378"/>
                  </a:lnTo>
                  <a:lnTo>
                    <a:pt x="9254" y="6433"/>
                  </a:lnTo>
                  <a:lnTo>
                    <a:pt x="9260" y="6333"/>
                  </a:lnTo>
                  <a:lnTo>
                    <a:pt x="9266" y="6429"/>
                  </a:lnTo>
                  <a:lnTo>
                    <a:pt x="9272" y="6392"/>
                  </a:lnTo>
                  <a:lnTo>
                    <a:pt x="9278" y="6437"/>
                  </a:lnTo>
                  <a:lnTo>
                    <a:pt x="9284" y="6444"/>
                  </a:lnTo>
                  <a:lnTo>
                    <a:pt x="9290" y="6406"/>
                  </a:lnTo>
                  <a:lnTo>
                    <a:pt x="9296" y="6416"/>
                  </a:lnTo>
                  <a:lnTo>
                    <a:pt x="9302" y="6378"/>
                  </a:lnTo>
                  <a:lnTo>
                    <a:pt x="9308" y="6377"/>
                  </a:lnTo>
                  <a:lnTo>
                    <a:pt x="9314" y="6330"/>
                  </a:lnTo>
                  <a:lnTo>
                    <a:pt x="9320" y="6326"/>
                  </a:lnTo>
                  <a:lnTo>
                    <a:pt x="9326" y="6357"/>
                  </a:lnTo>
                  <a:lnTo>
                    <a:pt x="9332" y="6346"/>
                  </a:lnTo>
                  <a:lnTo>
                    <a:pt x="9338" y="6289"/>
                  </a:lnTo>
                  <a:lnTo>
                    <a:pt x="9344" y="6317"/>
                  </a:lnTo>
                  <a:lnTo>
                    <a:pt x="9350" y="6382"/>
                  </a:lnTo>
                  <a:lnTo>
                    <a:pt x="9356" y="6357"/>
                  </a:lnTo>
                  <a:lnTo>
                    <a:pt x="9362" y="6460"/>
                  </a:lnTo>
                  <a:lnTo>
                    <a:pt x="9368" y="6461"/>
                  </a:lnTo>
                  <a:lnTo>
                    <a:pt x="9374" y="6497"/>
                  </a:lnTo>
                  <a:lnTo>
                    <a:pt x="9380" y="6486"/>
                  </a:lnTo>
                  <a:lnTo>
                    <a:pt x="9386" y="6529"/>
                  </a:lnTo>
                  <a:lnTo>
                    <a:pt x="9392" y="6526"/>
                  </a:lnTo>
                  <a:lnTo>
                    <a:pt x="9398" y="6533"/>
                  </a:lnTo>
                  <a:lnTo>
                    <a:pt x="9404" y="6532"/>
                  </a:lnTo>
                  <a:lnTo>
                    <a:pt x="9410" y="6557"/>
                  </a:lnTo>
                  <a:lnTo>
                    <a:pt x="9416" y="6554"/>
                  </a:lnTo>
                  <a:lnTo>
                    <a:pt x="9422" y="6562"/>
                  </a:lnTo>
                  <a:lnTo>
                    <a:pt x="9428" y="6562"/>
                  </a:lnTo>
                  <a:lnTo>
                    <a:pt x="9434" y="6558"/>
                  </a:lnTo>
                  <a:lnTo>
                    <a:pt x="9440" y="6560"/>
                  </a:lnTo>
                  <a:lnTo>
                    <a:pt x="9446" y="6565"/>
                  </a:lnTo>
                  <a:lnTo>
                    <a:pt x="9452" y="6560"/>
                  </a:lnTo>
                  <a:lnTo>
                    <a:pt x="9458" y="6562"/>
                  </a:lnTo>
                  <a:lnTo>
                    <a:pt x="9464" y="6562"/>
                  </a:lnTo>
                  <a:lnTo>
                    <a:pt x="9470" y="6557"/>
                  </a:lnTo>
                  <a:lnTo>
                    <a:pt x="9476" y="6560"/>
                  </a:lnTo>
                  <a:lnTo>
                    <a:pt x="9482" y="6553"/>
                  </a:lnTo>
                  <a:lnTo>
                    <a:pt x="9488" y="6558"/>
                  </a:lnTo>
                  <a:lnTo>
                    <a:pt x="9494" y="6554"/>
                  </a:lnTo>
                  <a:lnTo>
                    <a:pt x="9500" y="6554"/>
                  </a:lnTo>
                  <a:lnTo>
                    <a:pt x="9506" y="6562"/>
                  </a:lnTo>
                  <a:lnTo>
                    <a:pt x="9512" y="6560"/>
                  </a:lnTo>
                  <a:lnTo>
                    <a:pt x="9518" y="6568"/>
                  </a:lnTo>
                  <a:lnTo>
                    <a:pt x="9524" y="6568"/>
                  </a:lnTo>
                  <a:lnTo>
                    <a:pt x="9530" y="6564"/>
                  </a:lnTo>
                  <a:lnTo>
                    <a:pt x="9536" y="6566"/>
                  </a:lnTo>
                  <a:lnTo>
                    <a:pt x="9542" y="6569"/>
                  </a:lnTo>
                  <a:lnTo>
                    <a:pt x="9548" y="6564"/>
                  </a:lnTo>
                  <a:lnTo>
                    <a:pt x="9554" y="6572"/>
                  </a:lnTo>
                  <a:lnTo>
                    <a:pt x="9560" y="6573"/>
                  </a:lnTo>
                  <a:lnTo>
                    <a:pt x="9566" y="6566"/>
                  </a:lnTo>
                  <a:lnTo>
                    <a:pt x="9572" y="6570"/>
                  </a:lnTo>
                  <a:lnTo>
                    <a:pt x="9578" y="6578"/>
                  </a:lnTo>
                  <a:lnTo>
                    <a:pt x="9584" y="6572"/>
                  </a:lnTo>
                  <a:lnTo>
                    <a:pt x="9590" y="6578"/>
                  </a:lnTo>
                  <a:lnTo>
                    <a:pt x="9596" y="6576"/>
                  </a:lnTo>
                  <a:lnTo>
                    <a:pt x="9602" y="6582"/>
                  </a:lnTo>
                  <a:lnTo>
                    <a:pt x="9608" y="6584"/>
                  </a:lnTo>
                  <a:lnTo>
                    <a:pt x="9614" y="6578"/>
                  </a:lnTo>
                  <a:lnTo>
                    <a:pt x="9620" y="6580"/>
                  </a:lnTo>
                  <a:lnTo>
                    <a:pt x="9626" y="6585"/>
                  </a:lnTo>
                  <a:lnTo>
                    <a:pt x="9632" y="6585"/>
                  </a:lnTo>
                  <a:lnTo>
                    <a:pt x="9638" y="6580"/>
                  </a:lnTo>
                  <a:lnTo>
                    <a:pt x="9644" y="6580"/>
                  </a:lnTo>
                  <a:lnTo>
                    <a:pt x="9650" y="6585"/>
                  </a:lnTo>
                  <a:lnTo>
                    <a:pt x="9656" y="6586"/>
                  </a:lnTo>
                  <a:lnTo>
                    <a:pt x="9662" y="6581"/>
                  </a:lnTo>
                  <a:lnTo>
                    <a:pt x="9668" y="6581"/>
                  </a:lnTo>
                  <a:lnTo>
                    <a:pt x="9674" y="6585"/>
                  </a:lnTo>
                  <a:lnTo>
                    <a:pt x="9680" y="6586"/>
                  </a:lnTo>
                  <a:lnTo>
                    <a:pt x="9687" y="6581"/>
                  </a:lnTo>
                  <a:lnTo>
                    <a:pt x="9693" y="6581"/>
                  </a:lnTo>
                  <a:lnTo>
                    <a:pt x="9699" y="6586"/>
                  </a:lnTo>
                  <a:lnTo>
                    <a:pt x="9705" y="6581"/>
                  </a:lnTo>
                  <a:lnTo>
                    <a:pt x="9711" y="6585"/>
                  </a:lnTo>
                  <a:lnTo>
                    <a:pt x="9717" y="6586"/>
                  </a:lnTo>
                  <a:lnTo>
                    <a:pt x="9723" y="6581"/>
                  </a:lnTo>
                  <a:lnTo>
                    <a:pt x="9729" y="6581"/>
                  </a:lnTo>
                  <a:lnTo>
                    <a:pt x="9735" y="6585"/>
                  </a:lnTo>
                  <a:lnTo>
                    <a:pt x="9741" y="6578"/>
                  </a:lnTo>
                  <a:lnTo>
                    <a:pt x="9747" y="6582"/>
                  </a:lnTo>
                  <a:lnTo>
                    <a:pt x="9753" y="6580"/>
                  </a:lnTo>
                  <a:lnTo>
                    <a:pt x="9759" y="6585"/>
                  </a:lnTo>
                  <a:lnTo>
                    <a:pt x="9765" y="6581"/>
                  </a:lnTo>
                  <a:lnTo>
                    <a:pt x="9771" y="6589"/>
                  </a:lnTo>
                  <a:lnTo>
                    <a:pt x="9777" y="6589"/>
                  </a:lnTo>
                  <a:lnTo>
                    <a:pt x="9783" y="6582"/>
                  </a:lnTo>
                  <a:lnTo>
                    <a:pt x="9789" y="6588"/>
                  </a:lnTo>
                  <a:lnTo>
                    <a:pt x="9795" y="6584"/>
                  </a:lnTo>
                  <a:lnTo>
                    <a:pt x="9801" y="6588"/>
                  </a:lnTo>
                  <a:lnTo>
                    <a:pt x="9807" y="6584"/>
                  </a:lnTo>
                  <a:lnTo>
                    <a:pt x="9813" y="6581"/>
                  </a:lnTo>
                  <a:lnTo>
                    <a:pt x="9819" y="6586"/>
                  </a:lnTo>
                  <a:lnTo>
                    <a:pt x="9825" y="6586"/>
                  </a:lnTo>
                  <a:lnTo>
                    <a:pt x="9831" y="6581"/>
                  </a:lnTo>
                  <a:lnTo>
                    <a:pt x="9837" y="6580"/>
                  </a:lnTo>
                  <a:lnTo>
                    <a:pt x="9843" y="6585"/>
                  </a:lnTo>
                  <a:lnTo>
                    <a:pt x="9849" y="6581"/>
                  </a:lnTo>
                  <a:lnTo>
                    <a:pt x="9855" y="6585"/>
                  </a:lnTo>
                  <a:lnTo>
                    <a:pt x="9861" y="6582"/>
                  </a:lnTo>
                  <a:lnTo>
                    <a:pt x="9867" y="6586"/>
                  </a:lnTo>
                  <a:lnTo>
                    <a:pt x="9873" y="6588"/>
                  </a:lnTo>
                  <a:lnTo>
                    <a:pt x="9879" y="6581"/>
                  </a:lnTo>
                  <a:lnTo>
                    <a:pt x="9885" y="6585"/>
                  </a:lnTo>
                  <a:lnTo>
                    <a:pt x="9891" y="6581"/>
                  </a:lnTo>
                  <a:lnTo>
                    <a:pt x="9897" y="6580"/>
                  </a:lnTo>
                  <a:lnTo>
                    <a:pt x="9903" y="6586"/>
                  </a:lnTo>
                  <a:lnTo>
                    <a:pt x="9909" y="6586"/>
                  </a:lnTo>
                  <a:lnTo>
                    <a:pt x="9915" y="6581"/>
                  </a:lnTo>
                  <a:lnTo>
                    <a:pt x="9921" y="6581"/>
                  </a:lnTo>
                  <a:lnTo>
                    <a:pt x="9927" y="6586"/>
                  </a:lnTo>
                  <a:lnTo>
                    <a:pt x="9933" y="6586"/>
                  </a:lnTo>
                  <a:lnTo>
                    <a:pt x="9939" y="6582"/>
                  </a:lnTo>
                  <a:lnTo>
                    <a:pt x="9945" y="6588"/>
                  </a:lnTo>
                  <a:lnTo>
                    <a:pt x="9951" y="6582"/>
                  </a:lnTo>
                  <a:lnTo>
                    <a:pt x="9957" y="6582"/>
                  </a:lnTo>
                  <a:lnTo>
                    <a:pt x="9963" y="6588"/>
                  </a:lnTo>
                  <a:lnTo>
                    <a:pt x="9969" y="6584"/>
                  </a:lnTo>
                  <a:lnTo>
                    <a:pt x="9975" y="6586"/>
                  </a:lnTo>
                  <a:lnTo>
                    <a:pt x="9981" y="6585"/>
                  </a:lnTo>
                  <a:lnTo>
                    <a:pt x="9987" y="6581"/>
                  </a:lnTo>
                  <a:lnTo>
                    <a:pt x="9993" y="6586"/>
                  </a:lnTo>
                  <a:lnTo>
                    <a:pt x="9999" y="6582"/>
                  </a:lnTo>
                  <a:lnTo>
                    <a:pt x="10005" y="6582"/>
                  </a:lnTo>
                  <a:lnTo>
                    <a:pt x="10008" y="6586"/>
                  </a:lnTo>
                  <a:lnTo>
                    <a:pt x="10011" y="6585"/>
                  </a:lnTo>
                </a:path>
              </a:pathLst>
            </a:custGeom>
            <a:noFill/>
            <a:ln w="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9705" name="Rectangle 129">
              <a:extLst>
                <a:ext uri="{FF2B5EF4-FFF2-40B4-BE49-F238E27FC236}">
                  <a16:creationId xmlns:a16="http://schemas.microsoft.com/office/drawing/2014/main" id="{6C5CCB8E-B3C0-151B-4C92-7723463DC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8" y="1920"/>
              <a:ext cx="62" cy="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>
                  <a:solidFill>
                    <a:schemeClr val="tx1"/>
                  </a:solidFill>
                  <a:latin typeface="Helvetica" panose="020B0604020202020204" pitchFamily="34" charset="0"/>
                </a:rPr>
                <a:t>1</a:t>
              </a:r>
              <a:endParaRPr lang="en-US" altLang="en-US" sz="24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9706" name="Rectangle 130">
              <a:extLst>
                <a:ext uri="{FF2B5EF4-FFF2-40B4-BE49-F238E27FC236}">
                  <a16:creationId xmlns:a16="http://schemas.microsoft.com/office/drawing/2014/main" id="{D4C80129-3C1A-0607-88FC-9CE05DF34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2" y="1920"/>
              <a:ext cx="62" cy="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>
                  <a:solidFill>
                    <a:schemeClr val="tx1"/>
                  </a:solidFill>
                  <a:latin typeface="Helvetica" panose="020B0604020202020204" pitchFamily="34" charset="0"/>
                </a:rPr>
                <a:t>2</a:t>
              </a:r>
              <a:endParaRPr lang="en-US" altLang="en-US" sz="24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9707" name="Rectangle 131">
              <a:extLst>
                <a:ext uri="{FF2B5EF4-FFF2-40B4-BE49-F238E27FC236}">
                  <a16:creationId xmlns:a16="http://schemas.microsoft.com/office/drawing/2014/main" id="{F60F7C99-926C-9A47-DD3F-1E5F3B4CDE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5" y="1920"/>
              <a:ext cx="62" cy="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>
                  <a:solidFill>
                    <a:schemeClr val="tx1"/>
                  </a:solidFill>
                  <a:latin typeface="Helvetica" panose="020B0604020202020204" pitchFamily="34" charset="0"/>
                </a:rPr>
                <a:t>3</a:t>
              </a:r>
              <a:endParaRPr lang="en-US" altLang="en-US" sz="24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9708" name="Rectangle 132">
              <a:extLst>
                <a:ext uri="{FF2B5EF4-FFF2-40B4-BE49-F238E27FC236}">
                  <a16:creationId xmlns:a16="http://schemas.microsoft.com/office/drawing/2014/main" id="{24392838-5F42-27E1-E303-3D0BC4F8E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7" y="1920"/>
              <a:ext cx="62" cy="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>
                  <a:solidFill>
                    <a:schemeClr val="tx1"/>
                  </a:solidFill>
                  <a:latin typeface="Helvetica" panose="020B0604020202020204" pitchFamily="34" charset="0"/>
                </a:rPr>
                <a:t>4</a:t>
              </a:r>
              <a:endParaRPr lang="en-US" altLang="en-US" sz="24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9709" name="Rectangle 133">
              <a:extLst>
                <a:ext uri="{FF2B5EF4-FFF2-40B4-BE49-F238E27FC236}">
                  <a16:creationId xmlns:a16="http://schemas.microsoft.com/office/drawing/2014/main" id="{3C9DB18C-4590-8FFA-2C35-6AA492A77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0" y="1920"/>
              <a:ext cx="62" cy="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>
                  <a:solidFill>
                    <a:schemeClr val="tx1"/>
                  </a:solidFill>
                  <a:latin typeface="Helvetica" panose="020B0604020202020204" pitchFamily="34" charset="0"/>
                </a:rPr>
                <a:t>5</a:t>
              </a:r>
              <a:endParaRPr lang="en-US" altLang="en-US" sz="24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9710" name="Rectangle 134">
              <a:extLst>
                <a:ext uri="{FF2B5EF4-FFF2-40B4-BE49-F238E27FC236}">
                  <a16:creationId xmlns:a16="http://schemas.microsoft.com/office/drawing/2014/main" id="{84C8E8AF-3468-9C71-A4C8-B327650E64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2" y="1920"/>
              <a:ext cx="62" cy="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>
                  <a:solidFill>
                    <a:schemeClr val="tx1"/>
                  </a:solidFill>
                  <a:latin typeface="Helvetica" panose="020B0604020202020204" pitchFamily="34" charset="0"/>
                </a:rPr>
                <a:t>6</a:t>
              </a:r>
              <a:endParaRPr lang="en-US" altLang="en-US" sz="24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9711" name="Rectangle 135">
              <a:extLst>
                <a:ext uri="{FF2B5EF4-FFF2-40B4-BE49-F238E27FC236}">
                  <a16:creationId xmlns:a16="http://schemas.microsoft.com/office/drawing/2014/main" id="{EE6B307D-2CAB-4484-7DFD-7A655B6867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6" y="1920"/>
              <a:ext cx="62" cy="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>
                  <a:solidFill>
                    <a:schemeClr val="tx1"/>
                  </a:solidFill>
                  <a:latin typeface="Helvetica" panose="020B0604020202020204" pitchFamily="34" charset="0"/>
                </a:rPr>
                <a:t>7</a:t>
              </a:r>
              <a:endParaRPr lang="en-US" altLang="en-US" sz="24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9712" name="Rectangle 136">
              <a:extLst>
                <a:ext uri="{FF2B5EF4-FFF2-40B4-BE49-F238E27FC236}">
                  <a16:creationId xmlns:a16="http://schemas.microsoft.com/office/drawing/2014/main" id="{B7F481CA-1A3E-1054-EDD4-DDFA2EBBE5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" y="1920"/>
              <a:ext cx="23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900">
                  <a:solidFill>
                    <a:schemeClr val="tx1"/>
                  </a:solidFill>
                  <a:latin typeface="Helvetica" panose="020B0604020202020204" pitchFamily="34" charset="0"/>
                </a:rPr>
                <a:t>ppm</a:t>
              </a:r>
              <a:endParaRPr lang="en-US" altLang="en-US" sz="12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9713" name="Line 137">
              <a:extLst>
                <a:ext uri="{FF2B5EF4-FFF2-40B4-BE49-F238E27FC236}">
                  <a16:creationId xmlns:a16="http://schemas.microsoft.com/office/drawing/2014/main" id="{12424FBC-588D-4A83-CC7E-B14E827AF4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1872"/>
              <a:ext cx="34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pic>
        <p:nvPicPr>
          <p:cNvPr id="29701" name="Picture 4">
            <a:extLst>
              <a:ext uri="{FF2B5EF4-FFF2-40B4-BE49-F238E27FC236}">
                <a16:creationId xmlns:a16="http://schemas.microsoft.com/office/drawing/2014/main" id="{4FB3A0EC-202A-0698-F627-EA52749EC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352800"/>
            <a:ext cx="2819400" cy="177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124">
            <a:extLst>
              <a:ext uri="{FF2B5EF4-FFF2-40B4-BE49-F238E27FC236}">
                <a16:creationId xmlns:a16="http://schemas.microsoft.com/office/drawing/2014/main" id="{F9BE5EFC-6295-EFD6-2C37-EDA247DDC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962400"/>
            <a:ext cx="2819400" cy="177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3" name="Picture 125">
            <a:extLst>
              <a:ext uri="{FF2B5EF4-FFF2-40B4-BE49-F238E27FC236}">
                <a16:creationId xmlns:a16="http://schemas.microsoft.com/office/drawing/2014/main" id="{3F87EE92-6C11-4E51-F062-760261F78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554538"/>
            <a:ext cx="2819400" cy="177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>
            <a:extLst>
              <a:ext uri="{FF2B5EF4-FFF2-40B4-BE49-F238E27FC236}">
                <a16:creationId xmlns:a16="http://schemas.microsoft.com/office/drawing/2014/main" id="{252C2C21-8085-0601-44A9-33ACC6BD38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274638"/>
            <a:ext cx="8839200" cy="993775"/>
          </a:xfrm>
        </p:spPr>
        <p:txBody>
          <a:bodyPr/>
          <a:lstStyle/>
          <a:p>
            <a:r>
              <a:rPr lang="en-US" altLang="en-US" sz="4400">
                <a:latin typeface="Arial" panose="020B0604020202020204" pitchFamily="34" charset="0"/>
                <a:cs typeface="Calibri" panose="020F0502020204030204" pitchFamily="34" charset="0"/>
              </a:rPr>
              <a:t>High-dimensional Data</a:t>
            </a:r>
          </a:p>
        </p:txBody>
      </p:sp>
      <p:sp>
        <p:nvSpPr>
          <p:cNvPr id="71682" name="Content Placeholder 2">
            <a:extLst>
              <a:ext uri="{FF2B5EF4-FFF2-40B4-BE49-F238E27FC236}">
                <a16:creationId xmlns:a16="http://schemas.microsoft.com/office/drawing/2014/main" id="{EF42720C-89F6-60A8-F13F-97773ED200E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268413"/>
            <a:ext cx="8696325" cy="5040312"/>
          </a:xfrm>
        </p:spPr>
        <p:txBody>
          <a:bodyPr/>
          <a:lstStyle/>
          <a:p>
            <a:r>
              <a:rPr lang="en-US" altLang="en-US" sz="2800">
                <a:latin typeface="Arial" panose="020B0604020202020204" pitchFamily="34" charset="0"/>
                <a:cs typeface="Calibri" panose="020F0502020204030204" pitchFamily="34" charset="0"/>
              </a:rPr>
              <a:t>So far, our analyses are dealing with a single variable (i.e. univariate analysis)</a:t>
            </a:r>
          </a:p>
          <a:p>
            <a:pPr lvl="1"/>
            <a:r>
              <a:rPr lang="en-US" altLang="en-US" sz="2400">
                <a:latin typeface="Arial" panose="020B0604020202020204" pitchFamily="34" charset="0"/>
                <a:cs typeface="Calibri" panose="020F0502020204030204" pitchFamily="34" charset="0"/>
              </a:rPr>
              <a:t>T-tests: one variable, two groups</a:t>
            </a:r>
          </a:p>
          <a:p>
            <a:pPr lvl="1"/>
            <a:r>
              <a:rPr lang="en-US" altLang="en-US" sz="2400">
                <a:latin typeface="Arial" panose="020B0604020202020204" pitchFamily="34" charset="0"/>
                <a:cs typeface="Calibri" panose="020F0502020204030204" pitchFamily="34" charset="0"/>
              </a:rPr>
              <a:t>ANOVA: one variable, &gt; 2 groups</a:t>
            </a:r>
          </a:p>
          <a:p>
            <a:r>
              <a:rPr lang="en-US" altLang="en-US" sz="2800">
                <a:latin typeface="Arial" panose="020B0604020202020204" pitchFamily="34" charset="0"/>
                <a:cs typeface="Calibri" panose="020F0502020204030204" pitchFamily="34" charset="0"/>
              </a:rPr>
              <a:t>First analyze a single variable, and </a:t>
            </a:r>
            <a:r>
              <a:rPr lang="en-US" altLang="en-US" sz="2800">
                <a:solidFill>
                  <a:srgbClr val="00009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then apply the procedure to all variables, finally do multiple test adjustment</a:t>
            </a:r>
          </a:p>
          <a:p>
            <a:r>
              <a:rPr lang="en-US" altLang="en-US" sz="2800">
                <a:latin typeface="Arial" panose="020B0604020202020204" pitchFamily="34" charset="0"/>
                <a:cs typeface="Calibri" panose="020F0502020204030204" pitchFamily="34" charset="0"/>
              </a:rPr>
              <a:t>Visualization are limited to three dimensions</a:t>
            </a:r>
          </a:p>
          <a:p>
            <a:r>
              <a:rPr lang="en-US" altLang="en-US" sz="2800">
                <a:latin typeface="Arial" panose="020B0604020202020204" pitchFamily="34" charset="0"/>
                <a:cs typeface="Calibri" panose="020F0502020204030204" pitchFamily="34" charset="0"/>
              </a:rPr>
              <a:t>How can we analyze &amp; visualize these high-dimensional data? </a:t>
            </a:r>
          </a:p>
          <a:p>
            <a:pPr lvl="1">
              <a:buFontTx/>
              <a:buNone/>
            </a:pPr>
            <a:endParaRPr lang="en-US" altLang="en-US">
              <a:latin typeface="Arial" panose="020B0604020202020204" pitchFamily="34" charset="0"/>
              <a:cs typeface="Calibri" panose="020F0502020204030204" pitchFamily="34" charset="0"/>
            </a:endParaRPr>
          </a:p>
          <a:p>
            <a:pPr lvl="1">
              <a:buFontTx/>
              <a:buNone/>
            </a:pPr>
            <a:endParaRPr lang="en-US" altLang="en-US">
              <a:latin typeface="Arial" panose="020B0604020202020204" pitchFamily="34" charset="0"/>
              <a:cs typeface="Calibri" panose="020F0502020204030204" pitchFamily="34" charset="0"/>
            </a:endParaRPr>
          </a:p>
          <a:p>
            <a:pPr lvl="1"/>
            <a:endParaRPr lang="en-US" altLang="en-US">
              <a:latin typeface="Arial" panose="020B060402020202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>
            <a:extLst>
              <a:ext uri="{FF2B5EF4-FFF2-40B4-BE49-F238E27FC236}">
                <a16:creationId xmlns:a16="http://schemas.microsoft.com/office/drawing/2014/main" id="{B2AF896E-9629-647B-B4BA-6592C9A518C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17600" y="1816100"/>
            <a:ext cx="7315200" cy="2451100"/>
          </a:xfrm>
        </p:spPr>
        <p:txBody>
          <a:bodyPr/>
          <a:lstStyle/>
          <a:p>
            <a:r>
              <a:rPr lang="en-US" altLang="en-US"/>
              <a:t>Machine Learning &amp; Multivariate Statistics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1">
            <a:extLst>
              <a:ext uri="{FF2B5EF4-FFF2-40B4-BE49-F238E27FC236}">
                <a16:creationId xmlns:a16="http://schemas.microsoft.com/office/drawing/2014/main" id="{2780BE30-48D3-9029-FD31-B349E40AAD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8475" y="93663"/>
            <a:ext cx="8147050" cy="1303337"/>
          </a:xfrm>
        </p:spPr>
        <p:txBody>
          <a:bodyPr/>
          <a:lstStyle/>
          <a:p>
            <a:r>
              <a:rPr lang="en-US" altLang="en-US" sz="4800">
                <a:latin typeface="Arial" panose="020B0604020202020204" pitchFamily="34" charset="0"/>
                <a:cs typeface="Calibri" panose="020F0502020204030204" pitchFamily="34" charset="0"/>
              </a:rPr>
              <a:t>The Challenges</a:t>
            </a:r>
          </a:p>
        </p:txBody>
      </p:sp>
      <p:sp>
        <p:nvSpPr>
          <p:cNvPr id="73730" name="Content Placeholder 2">
            <a:extLst>
              <a:ext uri="{FF2B5EF4-FFF2-40B4-BE49-F238E27FC236}">
                <a16:creationId xmlns:a16="http://schemas.microsoft.com/office/drawing/2014/main" id="{D8270CD2-1D90-7F56-DB9A-EEE5F7FE48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412875"/>
            <a:ext cx="8569325" cy="4727575"/>
          </a:xfrm>
        </p:spPr>
        <p:txBody>
          <a:bodyPr/>
          <a:lstStyle/>
          <a:p>
            <a:r>
              <a:rPr lang="en-US" altLang="en-US" sz="2800">
                <a:latin typeface="Arial" panose="020B0604020202020204" pitchFamily="34" charset="0"/>
                <a:cs typeface="Calibri" panose="020F0502020204030204" pitchFamily="34" charset="0"/>
              </a:rPr>
              <a:t>Most statistical methods have been developed before the coming of the omics era</a:t>
            </a:r>
          </a:p>
          <a:p>
            <a:r>
              <a:rPr lang="en-US" altLang="en-US" sz="2800">
                <a:latin typeface="Arial" panose="020B0604020202020204" pitchFamily="34" charset="0"/>
                <a:cs typeface="Calibri" panose="020F0502020204030204" pitchFamily="34" charset="0"/>
              </a:rPr>
              <a:t>Most statistical methods are designed for single or very few variables </a:t>
            </a:r>
          </a:p>
          <a:p>
            <a:pPr lvl="1"/>
            <a:r>
              <a:rPr lang="en-US" altLang="en-US" sz="2400">
                <a:latin typeface="Arial" panose="020B0604020202020204" pitchFamily="34" charset="0"/>
                <a:cs typeface="Calibri" panose="020F0502020204030204" pitchFamily="34" charset="0"/>
              </a:rPr>
              <a:t>T-tests, ANOVA</a:t>
            </a:r>
          </a:p>
          <a:p>
            <a:pPr lvl="1"/>
            <a:r>
              <a:rPr lang="en-US" altLang="en-US" sz="2400">
                <a:latin typeface="Arial" panose="020B0604020202020204" pitchFamily="34" charset="0"/>
                <a:cs typeface="Calibri" panose="020F0502020204030204" pitchFamily="34" charset="0"/>
              </a:rPr>
              <a:t>Linear/logistic regression</a:t>
            </a:r>
          </a:p>
          <a:p>
            <a:r>
              <a:rPr lang="en-US" altLang="en-US" sz="2800">
                <a:latin typeface="Arial" panose="020B0604020202020204" pitchFamily="34" charset="0"/>
                <a:cs typeface="Calibri" panose="020F0502020204030204" pitchFamily="34" charset="0"/>
              </a:rPr>
              <a:t>These methods assume there are more samples (n) than the number of variables (p) (i.e. n &gt; p) for parameter estimation</a:t>
            </a:r>
          </a:p>
          <a:p>
            <a:pPr lvl="1"/>
            <a:r>
              <a:rPr lang="en-US" altLang="en-US" sz="2400">
                <a:latin typeface="Arial" panose="020B0604020202020204" pitchFamily="34" charset="0"/>
                <a:cs typeface="Calibri" panose="020F0502020204030204" pitchFamily="34" charset="0"/>
              </a:rPr>
              <a:t>In omics data, n &lt;&lt; p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>
            <a:extLst>
              <a:ext uri="{FF2B5EF4-FFF2-40B4-BE49-F238E27FC236}">
                <a16:creationId xmlns:a16="http://schemas.microsoft.com/office/drawing/2014/main" id="{BCB2A4CA-EC68-2F77-332B-A99B355D17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50" y="188913"/>
            <a:ext cx="8839200" cy="1143000"/>
          </a:xfrm>
        </p:spPr>
        <p:txBody>
          <a:bodyPr/>
          <a:lstStyle/>
          <a:p>
            <a:r>
              <a:rPr lang="en-US" altLang="en-US" sz="4400">
                <a:latin typeface="Arial" panose="020B0604020202020204" pitchFamily="34" charset="0"/>
                <a:cs typeface="Calibri" panose="020F0502020204030204" pitchFamily="34" charset="0"/>
              </a:rPr>
              <a:t>The Practice </a:t>
            </a:r>
          </a:p>
        </p:txBody>
      </p:sp>
      <p:sp>
        <p:nvSpPr>
          <p:cNvPr id="74754" name="Content Placeholder 2">
            <a:extLst>
              <a:ext uri="{FF2B5EF4-FFF2-40B4-BE49-F238E27FC236}">
                <a16:creationId xmlns:a16="http://schemas.microsoft.com/office/drawing/2014/main" id="{83C12168-0561-520B-23CB-5E135F69262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412875"/>
            <a:ext cx="8839200" cy="4724400"/>
          </a:xfrm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Classical multivariate statistics requires more complex, multidimensional analyses or dimensional reduction methods</a:t>
            </a:r>
          </a:p>
          <a:p>
            <a:pPr lvl="1"/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Hard to use, hard to understand</a:t>
            </a:r>
          </a:p>
          <a:p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Omics data analyses borrow a lot from several other fields</a:t>
            </a:r>
          </a:p>
          <a:p>
            <a:pPr lvl="1"/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Pattern recognition / machine learning</a:t>
            </a:r>
          </a:p>
          <a:p>
            <a:pPr lvl="1"/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Dimension reduction</a:t>
            </a:r>
          </a:p>
          <a:p>
            <a:pPr lvl="2"/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Chemometrics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1">
            <a:extLst>
              <a:ext uri="{FF2B5EF4-FFF2-40B4-BE49-F238E27FC236}">
                <a16:creationId xmlns:a16="http://schemas.microsoft.com/office/drawing/2014/main" id="{A6ACEF83-088B-20F9-83DC-AE390D56AA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>
                <a:latin typeface="Calibri" panose="020F0502020204030204" pitchFamily="34" charset="0"/>
                <a:cs typeface="Calibri" panose="020F0502020204030204" pitchFamily="34" charset="0"/>
              </a:rPr>
              <a:t>Key Areas in Data Science</a:t>
            </a:r>
          </a:p>
        </p:txBody>
      </p:sp>
      <p:grpSp>
        <p:nvGrpSpPr>
          <p:cNvPr id="9" name="Freeform 8">
            <a:extLst>
              <a:ext uri="{FF2B5EF4-FFF2-40B4-BE49-F238E27FC236}">
                <a16:creationId xmlns:a16="http://schemas.microsoft.com/office/drawing/2014/main" id="{202731A8-84C6-479A-C465-E32785D5D5DB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2222500"/>
            <a:ext cx="5765800" cy="3086100"/>
            <a:chOff x="192" y="1400"/>
            <a:chExt cx="3632" cy="1944"/>
          </a:xfrm>
        </p:grpSpPr>
        <p:pic>
          <p:nvPicPr>
            <p:cNvPr id="75778" name="Freeform 8">
              <a:extLst>
                <a:ext uri="{FF2B5EF4-FFF2-40B4-BE49-F238E27FC236}">
                  <a16:creationId xmlns:a16="http://schemas.microsoft.com/office/drawing/2014/main" id="{928E99F5-6624-512A-AA29-BC703B0460C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1400"/>
              <a:ext cx="3632" cy="1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779" name="Text Box 3">
              <a:extLst>
                <a:ext uri="{FF2B5EF4-FFF2-40B4-BE49-F238E27FC236}">
                  <a16:creationId xmlns:a16="http://schemas.microsoft.com/office/drawing/2014/main" id="{8A550BFE-0E93-38D9-EAC9-21729210DF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" y="1414"/>
              <a:ext cx="3613" cy="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4893" tIns="454893" rIns="454893" bIns="454893" anchor="ctr"/>
            <a:lstStyle>
              <a:lvl1pPr defTabSz="24892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24892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24892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24892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24892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2489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2489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2489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2489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  <a:spcAft>
                  <a:spcPct val="35000"/>
                </a:spcAft>
              </a:pPr>
              <a:endParaRPr lang="es-ES" altLang="es-ES" sz="5600"/>
            </a:p>
          </p:txBody>
        </p:sp>
      </p:grpSp>
      <p:grpSp>
        <p:nvGrpSpPr>
          <p:cNvPr id="10" name="Freeform 9">
            <a:extLst>
              <a:ext uri="{FF2B5EF4-FFF2-40B4-BE49-F238E27FC236}">
                <a16:creationId xmlns:a16="http://schemas.microsoft.com/office/drawing/2014/main" id="{93D274B4-B1AB-4070-D9C5-445963CCFB1D}"/>
              </a:ext>
            </a:extLst>
          </p:cNvPr>
          <p:cNvGrpSpPr>
            <a:grpSpLocks/>
          </p:cNvGrpSpPr>
          <p:nvPr/>
        </p:nvGrpSpPr>
        <p:grpSpPr bwMode="auto">
          <a:xfrm>
            <a:off x="2108200" y="2489200"/>
            <a:ext cx="3962400" cy="2603500"/>
            <a:chOff x="1328" y="1568"/>
            <a:chExt cx="2496" cy="1640"/>
          </a:xfrm>
        </p:grpSpPr>
        <p:pic>
          <p:nvPicPr>
            <p:cNvPr id="75781" name="Freeform 9">
              <a:extLst>
                <a:ext uri="{FF2B5EF4-FFF2-40B4-BE49-F238E27FC236}">
                  <a16:creationId xmlns:a16="http://schemas.microsoft.com/office/drawing/2014/main" id="{361E4D80-141D-CDFD-0C0E-BBDC73F6A09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8" y="1568"/>
              <a:ext cx="2496" cy="1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782" name="Text Box 6">
              <a:extLst>
                <a:ext uri="{FF2B5EF4-FFF2-40B4-BE49-F238E27FC236}">
                  <a16:creationId xmlns:a16="http://schemas.microsoft.com/office/drawing/2014/main" id="{B716EBE9-0A80-3A4B-2C67-A084C69C92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8" y="1583"/>
              <a:ext cx="2481" cy="1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27446" tIns="227446" rIns="227446" bIns="227446" anchor="ctr"/>
            <a:lstStyle>
              <a:lvl1pPr defTabSz="1244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1244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1244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1244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1244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1244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1244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1244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1244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  <a:spcAft>
                  <a:spcPct val="35000"/>
                </a:spcAft>
              </a:pPr>
              <a:endParaRPr lang="es-ES" altLang="es-ES" sz="2800"/>
            </a:p>
          </p:txBody>
        </p:sp>
      </p:grpSp>
      <p:grpSp>
        <p:nvGrpSpPr>
          <p:cNvPr id="11" name="Freeform 10">
            <a:extLst>
              <a:ext uri="{FF2B5EF4-FFF2-40B4-BE49-F238E27FC236}">
                <a16:creationId xmlns:a16="http://schemas.microsoft.com/office/drawing/2014/main" id="{A94A6038-3C3A-E7E8-03B6-D95DA931962C}"/>
              </a:ext>
            </a:extLst>
          </p:cNvPr>
          <p:cNvGrpSpPr>
            <a:grpSpLocks/>
          </p:cNvGrpSpPr>
          <p:nvPr/>
        </p:nvGrpSpPr>
        <p:grpSpPr bwMode="auto">
          <a:xfrm>
            <a:off x="3784600" y="2362200"/>
            <a:ext cx="4686300" cy="2946400"/>
            <a:chOff x="2384" y="1488"/>
            <a:chExt cx="2952" cy="1856"/>
          </a:xfrm>
        </p:grpSpPr>
        <p:pic>
          <p:nvPicPr>
            <p:cNvPr id="75784" name="Freeform 10">
              <a:extLst>
                <a:ext uri="{FF2B5EF4-FFF2-40B4-BE49-F238E27FC236}">
                  <a16:creationId xmlns:a16="http://schemas.microsoft.com/office/drawing/2014/main" id="{55639890-3617-31F2-76E8-F98573B5BEC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4" y="1488"/>
              <a:ext cx="2952" cy="1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785" name="Text Box 9">
              <a:extLst>
                <a:ext uri="{FF2B5EF4-FFF2-40B4-BE49-F238E27FC236}">
                  <a16:creationId xmlns:a16="http://schemas.microsoft.com/office/drawing/2014/main" id="{32137390-7215-D1EB-5A71-1CBB66DB6D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1500"/>
              <a:ext cx="2934" cy="1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27446" tIns="227446" rIns="227446" bIns="227446" anchor="ctr"/>
            <a:lstStyle>
              <a:lvl1pPr defTabSz="1244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1244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1244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1244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1244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1244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1244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1244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1244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  <a:spcAft>
                  <a:spcPct val="35000"/>
                </a:spcAft>
              </a:pPr>
              <a:endParaRPr lang="es-ES" altLang="es-ES" sz="2800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73D59182-D9B2-346F-18B0-85AC7F3ED644}"/>
              </a:ext>
            </a:extLst>
          </p:cNvPr>
          <p:cNvSpPr/>
          <p:nvPr/>
        </p:nvSpPr>
        <p:spPr>
          <a:xfrm>
            <a:off x="4283968" y="3051005"/>
            <a:ext cx="1302633" cy="346755"/>
          </a:xfrm>
          <a:custGeom>
            <a:avLst/>
            <a:gdLst>
              <a:gd name="connsiteX0" fmla="*/ 0 w 1310282"/>
              <a:gd name="connsiteY0" fmla="*/ 655141 h 1310282"/>
              <a:gd name="connsiteX1" fmla="*/ 655141 w 1310282"/>
              <a:gd name="connsiteY1" fmla="*/ 0 h 1310282"/>
              <a:gd name="connsiteX2" fmla="*/ 1310282 w 1310282"/>
              <a:gd name="connsiteY2" fmla="*/ 655141 h 1310282"/>
              <a:gd name="connsiteX3" fmla="*/ 655141 w 1310282"/>
              <a:gd name="connsiteY3" fmla="*/ 1310282 h 1310282"/>
              <a:gd name="connsiteX4" fmla="*/ 0 w 1310282"/>
              <a:gd name="connsiteY4" fmla="*/ 655141 h 1310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0282" h="1310282">
                <a:moveTo>
                  <a:pt x="0" y="655141"/>
                </a:moveTo>
                <a:cubicBezTo>
                  <a:pt x="0" y="293317"/>
                  <a:pt x="293317" y="0"/>
                  <a:pt x="655141" y="0"/>
                </a:cubicBezTo>
                <a:cubicBezTo>
                  <a:pt x="1016965" y="0"/>
                  <a:pt x="1310282" y="293317"/>
                  <a:pt x="1310282" y="655141"/>
                </a:cubicBezTo>
                <a:cubicBezTo>
                  <a:pt x="1310282" y="1016965"/>
                  <a:pt x="1016965" y="1310282"/>
                  <a:pt x="655141" y="1310282"/>
                </a:cubicBezTo>
                <a:cubicBezTo>
                  <a:pt x="293317" y="1310282"/>
                  <a:pt x="0" y="1016965"/>
                  <a:pt x="0" y="655141"/>
                </a:cubicBezTo>
                <a:close/>
              </a:path>
            </a:pathLst>
          </a:custGeom>
          <a:effectLst>
            <a:glow rad="1397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2">
              <a:alpha val="50000"/>
              <a:hueOff val="-10800000"/>
              <a:satOff val="-37502"/>
              <a:lumOff val="45001"/>
              <a:alphaOff val="0"/>
            </a:schemeClr>
          </a:fillRef>
          <a:effectRef idx="0">
            <a:schemeClr val="accent2">
              <a:alpha val="50000"/>
              <a:hueOff val="-10800000"/>
              <a:satOff val="-37502"/>
              <a:lumOff val="45001"/>
              <a:alphaOff val="0"/>
            </a:schemeClr>
          </a:effectRef>
          <a:fontRef idx="minor">
            <a:schemeClr val="tx1"/>
          </a:fontRef>
        </p:style>
        <p:txBody>
          <a:bodyPr lIns="227446" tIns="227446" rIns="227446" bIns="227446" spcCol="1270" anchor="ctr"/>
          <a:lstStyle/>
          <a:p>
            <a:pPr algn="ctr" defTabSz="124460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1200" dirty="0">
                <a:solidFill>
                  <a:srgbClr val="FF0000"/>
                </a:solidFill>
              </a:rPr>
              <a:t>Clustering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9339F9-F2AB-3C75-8AE8-66BE2C3D24DB}"/>
              </a:ext>
            </a:extLst>
          </p:cNvPr>
          <p:cNvSpPr txBox="1"/>
          <p:nvPr/>
        </p:nvSpPr>
        <p:spPr>
          <a:xfrm rot="20033132">
            <a:off x="253275" y="2809596"/>
            <a:ext cx="2137964" cy="830997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>
              <a:defRPr/>
            </a:pPr>
            <a:r>
              <a:rPr lang="en-US" dirty="0">
                <a:ln/>
                <a:solidFill>
                  <a:schemeClr val="accent4"/>
                </a:solidFill>
              </a:rPr>
              <a:t>Artificial Intelligence</a:t>
            </a:r>
          </a:p>
        </p:txBody>
      </p:sp>
      <p:pic>
        <p:nvPicPr>
          <p:cNvPr id="15" name="TextBox 14">
            <a:extLst>
              <a:ext uri="{FF2B5EF4-FFF2-40B4-BE49-F238E27FC236}">
                <a16:creationId xmlns:a16="http://schemas.microsoft.com/office/drawing/2014/main" id="{18CAE936-7AAB-8C8A-D60A-0C3FE8A5BF18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124200"/>
            <a:ext cx="20955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6247511-0DEB-C0E4-9AE0-696F8589B911}"/>
              </a:ext>
            </a:extLst>
          </p:cNvPr>
          <p:cNvSpPr txBox="1"/>
          <p:nvPr/>
        </p:nvSpPr>
        <p:spPr>
          <a:xfrm>
            <a:off x="6433011" y="3543399"/>
            <a:ext cx="1667381" cy="461665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 prst="angle"/>
            </a:sp3d>
          </a:bodyPr>
          <a:lstStyle/>
          <a:p>
            <a:pPr>
              <a:defRPr/>
            </a:pPr>
            <a:r>
              <a:rPr lang="en-US" dirty="0">
                <a:ln/>
                <a:solidFill>
                  <a:schemeClr val="accent4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Statistics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5E7B031E-22EF-1B62-1CEE-2B7530E7551A}"/>
              </a:ext>
            </a:extLst>
          </p:cNvPr>
          <p:cNvSpPr/>
          <p:nvPr/>
        </p:nvSpPr>
        <p:spPr>
          <a:xfrm>
            <a:off x="4188492" y="3656429"/>
            <a:ext cx="1463628" cy="346755"/>
          </a:xfrm>
          <a:custGeom>
            <a:avLst/>
            <a:gdLst>
              <a:gd name="connsiteX0" fmla="*/ 0 w 1310282"/>
              <a:gd name="connsiteY0" fmla="*/ 655141 h 1310282"/>
              <a:gd name="connsiteX1" fmla="*/ 655141 w 1310282"/>
              <a:gd name="connsiteY1" fmla="*/ 0 h 1310282"/>
              <a:gd name="connsiteX2" fmla="*/ 1310282 w 1310282"/>
              <a:gd name="connsiteY2" fmla="*/ 655141 h 1310282"/>
              <a:gd name="connsiteX3" fmla="*/ 655141 w 1310282"/>
              <a:gd name="connsiteY3" fmla="*/ 1310282 h 1310282"/>
              <a:gd name="connsiteX4" fmla="*/ 0 w 1310282"/>
              <a:gd name="connsiteY4" fmla="*/ 655141 h 1310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0282" h="1310282">
                <a:moveTo>
                  <a:pt x="0" y="655141"/>
                </a:moveTo>
                <a:cubicBezTo>
                  <a:pt x="0" y="293317"/>
                  <a:pt x="293317" y="0"/>
                  <a:pt x="655141" y="0"/>
                </a:cubicBezTo>
                <a:cubicBezTo>
                  <a:pt x="1016965" y="0"/>
                  <a:pt x="1310282" y="293317"/>
                  <a:pt x="1310282" y="655141"/>
                </a:cubicBezTo>
                <a:cubicBezTo>
                  <a:pt x="1310282" y="1016965"/>
                  <a:pt x="1016965" y="1310282"/>
                  <a:pt x="655141" y="1310282"/>
                </a:cubicBezTo>
                <a:cubicBezTo>
                  <a:pt x="293317" y="1310282"/>
                  <a:pt x="0" y="1016965"/>
                  <a:pt x="0" y="655141"/>
                </a:cubicBezTo>
                <a:close/>
              </a:path>
            </a:pathLst>
          </a:custGeom>
          <a:effectLst>
            <a:glow rad="1397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2">
              <a:alpha val="50000"/>
              <a:hueOff val="-10800000"/>
              <a:satOff val="-37502"/>
              <a:lumOff val="45001"/>
              <a:alphaOff val="0"/>
            </a:schemeClr>
          </a:fillRef>
          <a:effectRef idx="0">
            <a:schemeClr val="accent2">
              <a:alpha val="50000"/>
              <a:hueOff val="-10800000"/>
              <a:satOff val="-37502"/>
              <a:lumOff val="45001"/>
              <a:alphaOff val="0"/>
            </a:schemeClr>
          </a:effectRef>
          <a:fontRef idx="minor">
            <a:schemeClr val="tx1"/>
          </a:fontRef>
        </p:style>
        <p:txBody>
          <a:bodyPr lIns="227446" tIns="227446" rIns="227446" bIns="227446" spcCol="1270" anchor="ctr"/>
          <a:lstStyle/>
          <a:p>
            <a:pPr algn="ctr" defTabSz="124460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1200" dirty="0">
                <a:solidFill>
                  <a:srgbClr val="FF0000"/>
                </a:solidFill>
              </a:rPr>
              <a:t>Classification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054846A-0CCF-B126-BBB5-F037F4C60F62}"/>
              </a:ext>
            </a:extLst>
          </p:cNvPr>
          <p:cNvSpPr/>
          <p:nvPr/>
        </p:nvSpPr>
        <p:spPr>
          <a:xfrm>
            <a:off x="4211960" y="4221088"/>
            <a:ext cx="1463628" cy="346755"/>
          </a:xfrm>
          <a:custGeom>
            <a:avLst/>
            <a:gdLst>
              <a:gd name="connsiteX0" fmla="*/ 0 w 1310282"/>
              <a:gd name="connsiteY0" fmla="*/ 655141 h 1310282"/>
              <a:gd name="connsiteX1" fmla="*/ 655141 w 1310282"/>
              <a:gd name="connsiteY1" fmla="*/ 0 h 1310282"/>
              <a:gd name="connsiteX2" fmla="*/ 1310282 w 1310282"/>
              <a:gd name="connsiteY2" fmla="*/ 655141 h 1310282"/>
              <a:gd name="connsiteX3" fmla="*/ 655141 w 1310282"/>
              <a:gd name="connsiteY3" fmla="*/ 1310282 h 1310282"/>
              <a:gd name="connsiteX4" fmla="*/ 0 w 1310282"/>
              <a:gd name="connsiteY4" fmla="*/ 655141 h 1310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0282" h="1310282">
                <a:moveTo>
                  <a:pt x="0" y="655141"/>
                </a:moveTo>
                <a:cubicBezTo>
                  <a:pt x="0" y="293317"/>
                  <a:pt x="293317" y="0"/>
                  <a:pt x="655141" y="0"/>
                </a:cubicBezTo>
                <a:cubicBezTo>
                  <a:pt x="1016965" y="0"/>
                  <a:pt x="1310282" y="293317"/>
                  <a:pt x="1310282" y="655141"/>
                </a:cubicBezTo>
                <a:cubicBezTo>
                  <a:pt x="1310282" y="1016965"/>
                  <a:pt x="1016965" y="1310282"/>
                  <a:pt x="655141" y="1310282"/>
                </a:cubicBezTo>
                <a:cubicBezTo>
                  <a:pt x="293317" y="1310282"/>
                  <a:pt x="0" y="1016965"/>
                  <a:pt x="0" y="655141"/>
                </a:cubicBezTo>
                <a:close/>
              </a:path>
            </a:pathLst>
          </a:custGeom>
          <a:effectLst>
            <a:glow rad="1397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2">
              <a:alpha val="50000"/>
              <a:hueOff val="-10800000"/>
              <a:satOff val="-37502"/>
              <a:lumOff val="45001"/>
              <a:alphaOff val="0"/>
            </a:schemeClr>
          </a:fillRef>
          <a:effectRef idx="0">
            <a:schemeClr val="accent2">
              <a:alpha val="50000"/>
              <a:hueOff val="-10800000"/>
              <a:satOff val="-37502"/>
              <a:lumOff val="45001"/>
              <a:alphaOff val="0"/>
            </a:schemeClr>
          </a:effectRef>
          <a:fontRef idx="minor">
            <a:schemeClr val="tx1"/>
          </a:fontRef>
        </p:style>
        <p:txBody>
          <a:bodyPr lIns="227446" tIns="227446" rIns="227446" bIns="227446" spcCol="1270" anchor="ctr"/>
          <a:lstStyle/>
          <a:p>
            <a:pPr algn="ctr" defTabSz="124460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1200" dirty="0"/>
              <a:t>Regression</a:t>
            </a:r>
          </a:p>
        </p:txBody>
      </p:sp>
      <p:grpSp>
        <p:nvGrpSpPr>
          <p:cNvPr id="20" name="Freeform 19">
            <a:extLst>
              <a:ext uri="{FF2B5EF4-FFF2-40B4-BE49-F238E27FC236}">
                <a16:creationId xmlns:a16="http://schemas.microsoft.com/office/drawing/2014/main" id="{6D875097-A579-7211-9243-4503C096A1B4}"/>
              </a:ext>
            </a:extLst>
          </p:cNvPr>
          <p:cNvGrpSpPr>
            <a:grpSpLocks/>
          </p:cNvGrpSpPr>
          <p:nvPr/>
        </p:nvGrpSpPr>
        <p:grpSpPr bwMode="auto">
          <a:xfrm>
            <a:off x="5969000" y="4038600"/>
            <a:ext cx="1765300" cy="838200"/>
            <a:chOff x="3760" y="2544"/>
            <a:chExt cx="1112" cy="528"/>
          </a:xfrm>
        </p:grpSpPr>
        <p:pic>
          <p:nvPicPr>
            <p:cNvPr id="75799" name="Freeform 19">
              <a:extLst>
                <a:ext uri="{FF2B5EF4-FFF2-40B4-BE49-F238E27FC236}">
                  <a16:creationId xmlns:a16="http://schemas.microsoft.com/office/drawing/2014/main" id="{912FA459-CD93-02DD-E1E3-22BF4E79AA74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0" y="2544"/>
              <a:ext cx="1112" cy="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800" name="Text Box 24">
              <a:extLst>
                <a:ext uri="{FF2B5EF4-FFF2-40B4-BE49-F238E27FC236}">
                  <a16:creationId xmlns:a16="http://schemas.microsoft.com/office/drawing/2014/main" id="{9F570AC2-D1A9-CCBB-E3E7-7294BD676F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8" y="2646"/>
              <a:ext cx="907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27446" tIns="227446" rIns="227446" bIns="227446" anchor="ctr"/>
            <a:lstStyle>
              <a:lvl1pPr defTabSz="1244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1244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1244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1244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1244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1244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1244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1244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1244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es-ES" sz="1200">
                  <a:solidFill>
                    <a:srgbClr val="FF0000"/>
                  </a:solidFill>
                </a:rPr>
                <a:t>Parameter Estimation</a:t>
              </a:r>
            </a:p>
          </p:txBody>
        </p:sp>
      </p:grpSp>
      <p:grpSp>
        <p:nvGrpSpPr>
          <p:cNvPr id="22" name="Freeform 21">
            <a:extLst>
              <a:ext uri="{FF2B5EF4-FFF2-40B4-BE49-F238E27FC236}">
                <a16:creationId xmlns:a16="http://schemas.microsoft.com/office/drawing/2014/main" id="{58757B4D-7022-4F2C-CB4A-EC2F223F04E7}"/>
              </a:ext>
            </a:extLst>
          </p:cNvPr>
          <p:cNvGrpSpPr>
            <a:grpSpLocks/>
          </p:cNvGrpSpPr>
          <p:nvPr/>
        </p:nvGrpSpPr>
        <p:grpSpPr bwMode="auto">
          <a:xfrm>
            <a:off x="6045200" y="2705100"/>
            <a:ext cx="1752600" cy="850900"/>
            <a:chOff x="3808" y="1704"/>
            <a:chExt cx="1104" cy="536"/>
          </a:xfrm>
        </p:grpSpPr>
        <p:pic>
          <p:nvPicPr>
            <p:cNvPr id="75802" name="Freeform 21">
              <a:extLst>
                <a:ext uri="{FF2B5EF4-FFF2-40B4-BE49-F238E27FC236}">
                  <a16:creationId xmlns:a16="http://schemas.microsoft.com/office/drawing/2014/main" id="{AD651FDE-F2A3-9C4E-C9A9-5695DD9E2C2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8" y="1704"/>
              <a:ext cx="1104" cy="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803" name="Text Box 27">
              <a:extLst>
                <a:ext uri="{FF2B5EF4-FFF2-40B4-BE49-F238E27FC236}">
                  <a16:creationId xmlns:a16="http://schemas.microsoft.com/office/drawing/2014/main" id="{E1DC0190-E988-A6F8-B76B-2C276B2B51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9" y="1810"/>
              <a:ext cx="907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27446" tIns="227446" rIns="227446" bIns="227446" anchor="ctr"/>
            <a:lstStyle>
              <a:lvl1pPr defTabSz="1244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1244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1244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1244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1244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1244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1244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1244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1244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es-ES" sz="1200">
                  <a:solidFill>
                    <a:srgbClr val="FF0000"/>
                  </a:solidFill>
                </a:rPr>
                <a:t>Hypothesis Testing</a:t>
              </a:r>
            </a:p>
          </p:txBody>
        </p:sp>
      </p:grpSp>
      <p:cxnSp>
        <p:nvCxnSpPr>
          <p:cNvPr id="75805" name="Straight Arrow Connector 3">
            <a:extLst>
              <a:ext uri="{FF2B5EF4-FFF2-40B4-BE49-F238E27FC236}">
                <a16:creationId xmlns:a16="http://schemas.microsoft.com/office/drawing/2014/main" id="{CCEE0B5F-50C5-5D29-CECF-0C85C4BDA6D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859338" y="2060575"/>
            <a:ext cx="576262" cy="9366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806" name="Straight Arrow Connector 18">
            <a:extLst>
              <a:ext uri="{FF2B5EF4-FFF2-40B4-BE49-F238E27FC236}">
                <a16:creationId xmlns:a16="http://schemas.microsoft.com/office/drawing/2014/main" id="{8E15E975-55A8-7A65-F8C0-2D196C565708}"/>
              </a:ext>
            </a:extLst>
          </p:cNvPr>
          <p:cNvCxnSpPr>
            <a:cxnSpLocks/>
          </p:cNvCxnSpPr>
          <p:nvPr/>
        </p:nvCxnSpPr>
        <p:spPr bwMode="auto">
          <a:xfrm flipH="1">
            <a:off x="5508625" y="3051175"/>
            <a:ext cx="358775" cy="60483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Slide Number Placeholder 5">
            <a:extLst>
              <a:ext uri="{FF2B5EF4-FFF2-40B4-BE49-F238E27FC236}">
                <a16:creationId xmlns:a16="http://schemas.microsoft.com/office/drawing/2014/main" id="{D4A05F84-D1AB-5062-4DB3-4B31C21F52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18313" y="6356350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>
              <a:spcBef>
                <a:spcPct val="0"/>
              </a:spcBef>
              <a:buClrTx/>
              <a:buFontTx/>
              <a:buNone/>
            </a:pPr>
            <a:fld id="{540CB319-DCB7-4ABC-B52C-C6056EF6231A}" type="slidenum">
              <a:rPr lang="en-US" altLang="en-US" sz="1400" b="0" smtClean="0">
                <a:solidFill>
                  <a:schemeClr val="tx1"/>
                </a:solidFill>
              </a:rPr>
              <a:pPr algn="l">
                <a:spcBef>
                  <a:spcPct val="0"/>
                </a:spcBef>
                <a:buClrTx/>
                <a:buFontTx/>
                <a:buNone/>
              </a:pPr>
              <a:t>45</a:t>
            </a:fld>
            <a:endParaRPr lang="en-US" altLang="en-US" sz="1400" b="0">
              <a:solidFill>
                <a:schemeClr val="tx1"/>
              </a:solidFill>
            </a:endParaRPr>
          </a:p>
        </p:txBody>
      </p:sp>
      <p:sp>
        <p:nvSpPr>
          <p:cNvPr id="76802" name="Rectangle 2">
            <a:extLst>
              <a:ext uri="{FF2B5EF4-FFF2-40B4-BE49-F238E27FC236}">
                <a16:creationId xmlns:a16="http://schemas.microsoft.com/office/drawing/2014/main" id="{1D5FE23F-0349-CDA3-E152-6E3E2BC20F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388" y="368300"/>
            <a:ext cx="8496300" cy="812800"/>
          </a:xfrm>
        </p:spPr>
        <p:txBody>
          <a:bodyPr/>
          <a:lstStyle/>
          <a:p>
            <a:r>
              <a:rPr lang="en-US" altLang="en-US" sz="3600">
                <a:latin typeface="Arial" panose="020B0604020202020204" pitchFamily="34" charset="0"/>
                <a:cs typeface="Calibri" panose="020F0502020204030204" pitchFamily="34" charset="0"/>
              </a:rPr>
              <a:t>Pattern Recognition / Machine Learning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8630D4C5-E081-EAF6-1D0B-0462794F86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0825" y="1628775"/>
            <a:ext cx="8389938" cy="465455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ja-JP" sz="2400" dirty="0">
                <a:latin typeface="Arial" panose="020B0604020202020204" pitchFamily="34" charset="0"/>
                <a:cs typeface="Calibri" panose="020F0502020204030204" pitchFamily="34" charset="0"/>
              </a:rPr>
              <a:t>Focus on “patterns/groups” instead of individual features </a:t>
            </a:r>
          </a:p>
          <a:p>
            <a:pPr lvl="1">
              <a:lnSpc>
                <a:spcPct val="110000"/>
              </a:lnSpc>
            </a:pPr>
            <a:r>
              <a:rPr lang="en-US" altLang="ja-JP" sz="2000" dirty="0">
                <a:latin typeface="Arial" panose="020B0604020202020204" pitchFamily="34" charset="0"/>
                <a:cs typeface="Calibri" panose="020F0502020204030204" pitchFamily="34" charset="0"/>
              </a:rPr>
              <a:t>Unsupervised learning: explore the data to find some intrinsic structures in them </a:t>
            </a:r>
            <a:r>
              <a:rPr lang="en-US" altLang="ja-JP" sz="2000" u="sng" dirty="0">
                <a:latin typeface="Arial" panose="020B0604020202020204" pitchFamily="34" charset="0"/>
                <a:cs typeface="Calibri" panose="020F0502020204030204" pitchFamily="34" charset="0"/>
              </a:rPr>
              <a:t>Disregard whether they are related to the class labels or not</a:t>
            </a:r>
            <a:r>
              <a:rPr lang="en-US" altLang="ja-JP" sz="2000" dirty="0">
                <a:latin typeface="Arial" panose="020B0604020202020204" pitchFamily="34" charset="0"/>
                <a:cs typeface="Calibri" panose="020F0502020204030204" pitchFamily="34" charset="0"/>
              </a:rPr>
              <a:t>) </a:t>
            </a:r>
          </a:p>
          <a:p>
            <a:pPr lvl="2">
              <a:lnSpc>
                <a:spcPct val="110000"/>
              </a:lnSpc>
            </a:pPr>
            <a:r>
              <a:rPr lang="en-US" altLang="en-US" sz="1600" dirty="0">
                <a:latin typeface="Arial" panose="020B0604020202020204" pitchFamily="34" charset="0"/>
                <a:cs typeface="Calibri" panose="020F0502020204030204" pitchFamily="34" charset="0"/>
              </a:rPr>
              <a:t>These patterns can be used to understand the key information within the data itself </a:t>
            </a:r>
          </a:p>
          <a:p>
            <a:pPr lvl="1">
              <a:lnSpc>
                <a:spcPct val="110000"/>
              </a:lnSpc>
            </a:pPr>
            <a:r>
              <a:rPr lang="en-US" altLang="ja-JP" sz="2000" dirty="0">
                <a:latin typeface="Arial" panose="020B0604020202020204" pitchFamily="34" charset="0"/>
                <a:cs typeface="Calibri" panose="020F0502020204030204" pitchFamily="34" charset="0"/>
              </a:rPr>
              <a:t>Supervised learning: discover patterns in the data that relate data attributes </a:t>
            </a:r>
            <a:r>
              <a:rPr lang="en-US" altLang="ja-JP" sz="2000" u="sng" dirty="0">
                <a:latin typeface="Arial" panose="020B0604020202020204" pitchFamily="34" charset="0"/>
                <a:cs typeface="Calibri" panose="020F0502020204030204" pitchFamily="34" charset="0"/>
              </a:rPr>
              <a:t>with related to a target (class) attribute</a:t>
            </a:r>
            <a:r>
              <a:rPr lang="en-US" altLang="ja-JP" sz="2000" dirty="0">
                <a:latin typeface="Arial" panose="020B0604020202020204" pitchFamily="34" charset="0"/>
                <a:cs typeface="Calibri" panose="020F0502020204030204" pitchFamily="34" charset="0"/>
              </a:rPr>
              <a:t>. </a:t>
            </a:r>
          </a:p>
          <a:p>
            <a:pPr lvl="2">
              <a:lnSpc>
                <a:spcPct val="110000"/>
              </a:lnSpc>
            </a:pPr>
            <a:r>
              <a:rPr lang="en-US" altLang="ja-JP" sz="2000" dirty="0">
                <a:latin typeface="Arial" panose="020B0604020202020204" pitchFamily="34" charset="0"/>
                <a:cs typeface="Calibri" panose="020F0502020204030204" pitchFamily="34" charset="0"/>
              </a:rPr>
              <a:t>These patterns can be utilized to predict the values of the target attribute in future data instances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1">
            <a:extLst>
              <a:ext uri="{FF2B5EF4-FFF2-40B4-BE49-F238E27FC236}">
                <a16:creationId xmlns:a16="http://schemas.microsoft.com/office/drawing/2014/main" id="{1D1362A8-7236-82DA-F143-313086A003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750" y="260350"/>
            <a:ext cx="8147050" cy="1303338"/>
          </a:xfrm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Unsupervised Learning Methods for High-dimensional Data</a:t>
            </a:r>
          </a:p>
        </p:txBody>
      </p:sp>
      <p:sp>
        <p:nvSpPr>
          <p:cNvPr id="77826" name="Content Placeholder 2">
            <a:extLst>
              <a:ext uri="{FF2B5EF4-FFF2-40B4-BE49-F238E27FC236}">
                <a16:creationId xmlns:a16="http://schemas.microsoft.com/office/drawing/2014/main" id="{6884CA67-AF62-19E0-8A68-4BD5218A02B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9388" y="1700213"/>
            <a:ext cx="8856662" cy="4465637"/>
          </a:xfrm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Clustering</a:t>
            </a:r>
          </a:p>
          <a:p>
            <a:pPr lvl="1"/>
            <a:r>
              <a:rPr lang="en-US" altLang="en-US" sz="2400">
                <a:latin typeface="Arial" panose="020B0604020202020204" pitchFamily="34" charset="0"/>
                <a:cs typeface="Calibri" panose="020F0502020204030204" pitchFamily="34" charset="0"/>
              </a:rPr>
              <a:t>Organize the 1000s of variables into blocks</a:t>
            </a:r>
          </a:p>
          <a:p>
            <a:pPr lvl="1"/>
            <a:r>
              <a:rPr lang="en-US" altLang="en-US" sz="2400">
                <a:latin typeface="Arial" panose="020B0604020202020204" pitchFamily="34" charset="0"/>
                <a:cs typeface="Calibri" panose="020F0502020204030204" pitchFamily="34" charset="0"/>
              </a:rPr>
              <a:t>Variables in each block are more homogenous, and treat these blocks as a unit  </a:t>
            </a:r>
          </a:p>
          <a:p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Dimension reduction</a:t>
            </a:r>
          </a:p>
          <a:p>
            <a:pPr lvl="1"/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Reduce the high-dimensional data into low-dimension i.e. from 1000s of variables to 2 ~ 3 variables </a:t>
            </a:r>
          </a:p>
          <a:p>
            <a:pPr lvl="2"/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Principal component analysis (PCA)</a:t>
            </a:r>
            <a:endParaRPr lang="en-US" altLang="en-US">
              <a:latin typeface="Arial" panose="020B060402020202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>
            <a:extLst>
              <a:ext uri="{FF2B5EF4-FFF2-40B4-BE49-F238E27FC236}">
                <a16:creationId xmlns:a16="http://schemas.microsoft.com/office/drawing/2014/main" id="{A1474C5A-2FFD-DC7A-49A7-274B00CE3F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388" y="188913"/>
            <a:ext cx="8839200" cy="1143000"/>
          </a:xfrm>
        </p:spPr>
        <p:txBody>
          <a:bodyPr/>
          <a:lstStyle/>
          <a:p>
            <a:r>
              <a:rPr lang="en-US" altLang="en-US" sz="4400">
                <a:latin typeface="Arial" panose="020B0604020202020204" pitchFamily="34" charset="0"/>
                <a:cs typeface="Calibri" panose="020F0502020204030204" pitchFamily="34" charset="0"/>
              </a:rPr>
              <a:t>Clustering</a:t>
            </a:r>
          </a:p>
        </p:txBody>
      </p:sp>
      <p:sp>
        <p:nvSpPr>
          <p:cNvPr id="84994" name="Rectangle 3">
            <a:extLst>
              <a:ext uri="{FF2B5EF4-FFF2-40B4-BE49-F238E27FC236}">
                <a16:creationId xmlns:a16="http://schemas.microsoft.com/office/drawing/2014/main" id="{40CCFB44-519A-758B-225B-77C8BEFD8F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950" y="1484313"/>
            <a:ext cx="8839200" cy="4724400"/>
          </a:xfrm>
        </p:spPr>
        <p:txBody>
          <a:bodyPr/>
          <a:lstStyle/>
          <a:p>
            <a:pPr>
              <a:defRPr/>
            </a:pPr>
            <a:r>
              <a:rPr lang="en-US" altLang="en-US" sz="2800" dirty="0">
                <a:latin typeface="Arial" panose="020B0604020202020204" pitchFamily="34" charset="0"/>
                <a:cs typeface="Calibri" panose="020F0502020204030204" pitchFamily="34" charset="0"/>
              </a:rPr>
              <a:t>Definition - a process  by which objects that are logically similar in characteristics are grouped together</a:t>
            </a:r>
          </a:p>
          <a:p>
            <a:pPr lvl="1">
              <a:defRPr/>
            </a:pPr>
            <a:r>
              <a:rPr lang="en-US" altLang="en-US" sz="2400" dirty="0">
                <a:latin typeface="Arial" panose="020B0604020202020204" pitchFamily="34" charset="0"/>
                <a:cs typeface="Calibri" panose="020F0502020204030204" pitchFamily="34" charset="0"/>
              </a:rPr>
              <a:t>A method to measure similarity (a similarity matrix) or dissimilarity (a dissimilarity coefficient) between objects </a:t>
            </a:r>
          </a:p>
          <a:p>
            <a:pPr lvl="1">
              <a:defRPr/>
            </a:pPr>
            <a:r>
              <a:rPr lang="en-US" altLang="en-US" sz="2400" dirty="0">
                <a:latin typeface="Arial" panose="020B0604020202020204" pitchFamily="34" charset="0"/>
                <a:cs typeface="Calibri" panose="020F0502020204030204" pitchFamily="34" charset="0"/>
              </a:rPr>
              <a:t>A threshold value with which to decide whether an object belongs with a cluster</a:t>
            </a:r>
          </a:p>
          <a:p>
            <a:pPr lvl="1">
              <a:defRPr/>
            </a:pPr>
            <a:r>
              <a:rPr lang="en-US" altLang="en-US" sz="2400" dirty="0">
                <a:latin typeface="Arial" panose="020B0604020202020204" pitchFamily="34" charset="0"/>
                <a:cs typeface="Calibri" panose="020F0502020204030204" pitchFamily="34" charset="0"/>
              </a:rPr>
              <a:t>A way of measuring the </a:t>
            </a:r>
            <a:r>
              <a:rPr lang="ja-JP" altLang="en-US" sz="2400" dirty="0">
                <a:latin typeface="Arial" panose="020B0604020202020204" pitchFamily="34" charset="0"/>
                <a:cs typeface="Calibri" panose="020F0502020204030204" pitchFamily="34" charset="0"/>
              </a:rPr>
              <a:t>“</a:t>
            </a:r>
            <a:r>
              <a:rPr lang="en-US" altLang="ja-JP" sz="2400" dirty="0">
                <a:latin typeface="Arial" panose="020B0604020202020204" pitchFamily="34" charset="0"/>
                <a:cs typeface="Calibri" panose="020F0502020204030204" pitchFamily="34" charset="0"/>
              </a:rPr>
              <a:t>distance</a:t>
            </a:r>
            <a:r>
              <a:rPr lang="ja-JP" altLang="en-US" sz="2400" dirty="0">
                <a:latin typeface="Arial" panose="020B0604020202020204" pitchFamily="34" charset="0"/>
                <a:cs typeface="Calibri" panose="020F0502020204030204" pitchFamily="34" charset="0"/>
              </a:rPr>
              <a:t>”</a:t>
            </a:r>
            <a:r>
              <a:rPr lang="en-US" altLang="ja-JP" sz="2400" dirty="0">
                <a:latin typeface="Arial" panose="020B0604020202020204" pitchFamily="34" charset="0"/>
                <a:cs typeface="Calibri" panose="020F0502020204030204" pitchFamily="34" charset="0"/>
              </a:rPr>
              <a:t> between two clusters</a:t>
            </a:r>
          </a:p>
          <a:p>
            <a:pPr marL="0" indent="0">
              <a:buFontTx/>
              <a:buNone/>
              <a:defRPr/>
            </a:pPr>
            <a:endParaRPr lang="en-US" altLang="en-US" sz="2800" dirty="0">
              <a:latin typeface="Arial" panose="020B060402020202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2">
            <a:extLst>
              <a:ext uri="{FF2B5EF4-FFF2-40B4-BE49-F238E27FC236}">
                <a16:creationId xmlns:a16="http://schemas.microsoft.com/office/drawing/2014/main" id="{245EE98E-13FA-27B8-0BCF-C331315820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50" y="476250"/>
            <a:ext cx="8839200" cy="1143000"/>
          </a:xfrm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Two Common Clustering Algorithms</a:t>
            </a:r>
          </a:p>
        </p:txBody>
      </p:sp>
      <p:sp>
        <p:nvSpPr>
          <p:cNvPr id="79874" name="Rectangle 3">
            <a:extLst>
              <a:ext uri="{FF2B5EF4-FFF2-40B4-BE49-F238E27FC236}">
                <a16:creationId xmlns:a16="http://schemas.microsoft.com/office/drawing/2014/main" id="{B22E663F-04EA-4888-F67C-11813B5E10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2060575"/>
            <a:ext cx="8215312" cy="4279900"/>
          </a:xfrm>
        </p:spPr>
        <p:txBody>
          <a:bodyPr/>
          <a:lstStyle/>
          <a:p>
            <a:r>
              <a:rPr lang="en-US" altLang="en-US" sz="2800" dirty="0">
                <a:solidFill>
                  <a:srgbClr val="FF000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K-means or Partitioning Methods</a:t>
            </a:r>
            <a:r>
              <a:rPr lang="en-US" altLang="en-US" sz="2800" dirty="0">
                <a:latin typeface="Arial" panose="020B0604020202020204" pitchFamily="34" charset="0"/>
                <a:cs typeface="Calibri" panose="020F0502020204030204" pitchFamily="34" charset="0"/>
              </a:rPr>
              <a:t> - divides a set of N objects into M clusters -- with or without overlap</a:t>
            </a:r>
          </a:p>
          <a:p>
            <a:r>
              <a:rPr lang="en-US" altLang="en-US" sz="2800" dirty="0">
                <a:solidFill>
                  <a:srgbClr val="FF000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Hierarchical Methods</a:t>
            </a:r>
            <a:r>
              <a:rPr lang="en-US" altLang="en-US" sz="2800" dirty="0">
                <a:latin typeface="Arial" panose="020B0604020202020204" pitchFamily="34" charset="0"/>
                <a:cs typeface="Calibri" panose="020F0502020204030204" pitchFamily="34" charset="0"/>
              </a:rPr>
              <a:t> - produces a set of nested clusters in which each pair of objects is progressively nested into a larger cluster until only one cluster remains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>
            <a:extLst>
              <a:ext uri="{FF2B5EF4-FFF2-40B4-BE49-F238E27FC236}">
                <a16:creationId xmlns:a16="http://schemas.microsoft.com/office/drawing/2014/main" id="{4FAAEB4C-1F93-22A0-ADD7-76CE6037DB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Hierarchical Clustering</a:t>
            </a:r>
          </a:p>
        </p:txBody>
      </p:sp>
      <p:sp>
        <p:nvSpPr>
          <p:cNvPr id="80898" name="Rectangle 3">
            <a:extLst>
              <a:ext uri="{FF2B5EF4-FFF2-40B4-BE49-F238E27FC236}">
                <a16:creationId xmlns:a16="http://schemas.microsoft.com/office/drawing/2014/main" id="{91BB8344-3478-8552-48B9-B80A0ECABF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 dirty="0">
                <a:latin typeface="Arial" panose="020B0604020202020204" pitchFamily="34" charset="0"/>
                <a:cs typeface="Calibri" panose="020F0502020204030204" pitchFamily="34" charset="0"/>
              </a:rPr>
              <a:t>Find the two closest objects and merge them into a cluster</a:t>
            </a:r>
          </a:p>
          <a:p>
            <a:r>
              <a:rPr lang="en-US" altLang="en-US" sz="2800" dirty="0">
                <a:latin typeface="Arial" panose="020B0604020202020204" pitchFamily="34" charset="0"/>
                <a:cs typeface="Calibri" panose="020F0502020204030204" pitchFamily="34" charset="0"/>
              </a:rPr>
              <a:t>Find and merge the next two closest objects (or an object and a cluster, or two clusters) using some similarity measure and a predefined threshold</a:t>
            </a:r>
          </a:p>
          <a:p>
            <a:r>
              <a:rPr lang="en-US" altLang="en-US" sz="2800" dirty="0">
                <a:latin typeface="Arial" panose="020B0604020202020204" pitchFamily="34" charset="0"/>
                <a:cs typeface="Calibri" panose="020F0502020204030204" pitchFamily="34" charset="0"/>
              </a:rPr>
              <a:t>If more than one cluster remains return to step 2 until finished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>
            <a:extLst>
              <a:ext uri="{FF2B5EF4-FFF2-40B4-BE49-F238E27FC236}">
                <a16:creationId xmlns:a16="http://schemas.microsoft.com/office/drawing/2014/main" id="{D8CC987C-BFB8-9768-3A84-1CB96C2904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Today</a:t>
            </a:r>
          </a:p>
        </p:txBody>
      </p:sp>
      <p:pic>
        <p:nvPicPr>
          <p:cNvPr id="31746" name="Picture 3">
            <a:extLst>
              <a:ext uri="{FF2B5EF4-FFF2-40B4-BE49-F238E27FC236}">
                <a16:creationId xmlns:a16="http://schemas.microsoft.com/office/drawing/2014/main" id="{1764A2F8-8AC2-B962-707D-4D61330B3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14"/>
          <a:stretch>
            <a:fillRect/>
          </a:stretch>
        </p:blipFill>
        <p:spPr bwMode="auto">
          <a:xfrm>
            <a:off x="685800" y="1752600"/>
            <a:ext cx="3656013" cy="445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4" descr="map01100">
            <a:extLst>
              <a:ext uri="{FF2B5EF4-FFF2-40B4-BE49-F238E27FC236}">
                <a16:creationId xmlns:a16="http://schemas.microsoft.com/office/drawing/2014/main" id="{6E8791D0-CD42-C548-8B1E-3C9B004BF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455863"/>
            <a:ext cx="2751138" cy="333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0C19DFA2-D57F-EC90-78B4-64046C8AD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3505200"/>
            <a:ext cx="838200" cy="609600"/>
          </a:xfrm>
          <a:prstGeom prst="rightArrow">
            <a:avLst>
              <a:gd name="adj1" fmla="val 50000"/>
              <a:gd name="adj2" fmla="val 50003"/>
            </a:avLst>
          </a:prstGeom>
          <a:gradFill rotWithShape="1">
            <a:gsLst>
              <a:gs pos="0">
                <a:srgbClr val="A3A3EF"/>
              </a:gs>
              <a:gs pos="100000">
                <a:srgbClr val="2424A8"/>
              </a:gs>
            </a:gsLst>
            <a:lin ang="5400000"/>
          </a:gradFill>
          <a:ln w="9525">
            <a:solidFill>
              <a:srgbClr val="2F2F98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defRPr/>
            </a:pPr>
            <a:endParaRPr lang="x-none" altLang="x-none">
              <a:solidFill>
                <a:srgbClr val="FFFFFF"/>
              </a:solidFill>
            </a:endParaRPr>
          </a:p>
        </p:txBody>
      </p:sp>
      <p:grpSp>
        <p:nvGrpSpPr>
          <p:cNvPr id="31749" name="Group 6">
            <a:extLst>
              <a:ext uri="{FF2B5EF4-FFF2-40B4-BE49-F238E27FC236}">
                <a16:creationId xmlns:a16="http://schemas.microsoft.com/office/drawing/2014/main" id="{3EE54136-8F73-5350-AF9D-7591ACFE0AEB}"/>
              </a:ext>
            </a:extLst>
          </p:cNvPr>
          <p:cNvGrpSpPr>
            <a:grpSpLocks/>
          </p:cNvGrpSpPr>
          <p:nvPr/>
        </p:nvGrpSpPr>
        <p:grpSpPr bwMode="auto">
          <a:xfrm>
            <a:off x="4787900" y="1341438"/>
            <a:ext cx="2617788" cy="2209800"/>
            <a:chOff x="2736" y="0"/>
            <a:chExt cx="2684" cy="1805"/>
          </a:xfrm>
        </p:grpSpPr>
        <p:sp>
          <p:nvSpPr>
            <p:cNvPr id="31751" name="Rectangle 7">
              <a:extLst>
                <a:ext uri="{FF2B5EF4-FFF2-40B4-BE49-F238E27FC236}">
                  <a16:creationId xmlns:a16="http://schemas.microsoft.com/office/drawing/2014/main" id="{4ED0CB88-7CDD-105F-BE58-6115E6915C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0"/>
              <a:ext cx="2352" cy="18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1752" name="Rectangle 8">
              <a:extLst>
                <a:ext uri="{FF2B5EF4-FFF2-40B4-BE49-F238E27FC236}">
                  <a16:creationId xmlns:a16="http://schemas.microsoft.com/office/drawing/2014/main" id="{1896FC03-45D3-A5E2-D408-58B2E7A47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4" y="112"/>
              <a:ext cx="1911" cy="1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1753" name="Rectangle 9">
              <a:extLst>
                <a:ext uri="{FF2B5EF4-FFF2-40B4-BE49-F238E27FC236}">
                  <a16:creationId xmlns:a16="http://schemas.microsoft.com/office/drawing/2014/main" id="{3C7E572D-8971-CE6A-206B-C3BA683170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4" y="112"/>
              <a:ext cx="1911" cy="1398"/>
            </a:xfrm>
            <a:prstGeom prst="rect">
              <a:avLst/>
            </a:prstGeom>
            <a:noFill/>
            <a:ln w="3175">
              <a:solidFill>
                <a:srgbClr val="80808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1754" name="Line 10">
              <a:extLst>
                <a:ext uri="{FF2B5EF4-FFF2-40B4-BE49-F238E27FC236}">
                  <a16:creationId xmlns:a16="http://schemas.microsoft.com/office/drawing/2014/main" id="{4ABC43F1-9ABB-6EF1-766E-8B4F64BCED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4" y="112"/>
              <a:ext cx="1" cy="139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755" name="Line 11">
              <a:extLst>
                <a:ext uri="{FF2B5EF4-FFF2-40B4-BE49-F238E27FC236}">
                  <a16:creationId xmlns:a16="http://schemas.microsoft.com/office/drawing/2014/main" id="{E29922BD-7112-D3D0-CB71-EFF439BF2D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4" y="1510"/>
              <a:ext cx="2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756" name="Line 12">
              <a:extLst>
                <a:ext uri="{FF2B5EF4-FFF2-40B4-BE49-F238E27FC236}">
                  <a16:creationId xmlns:a16="http://schemas.microsoft.com/office/drawing/2014/main" id="{0ACA28B1-877B-6459-74A9-FA63F021A5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4" y="1371"/>
              <a:ext cx="2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757" name="Line 13">
              <a:extLst>
                <a:ext uri="{FF2B5EF4-FFF2-40B4-BE49-F238E27FC236}">
                  <a16:creationId xmlns:a16="http://schemas.microsoft.com/office/drawing/2014/main" id="{029129B8-21DE-6F74-B688-24A6E25F31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4" y="1229"/>
              <a:ext cx="2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758" name="Line 14">
              <a:extLst>
                <a:ext uri="{FF2B5EF4-FFF2-40B4-BE49-F238E27FC236}">
                  <a16:creationId xmlns:a16="http://schemas.microsoft.com/office/drawing/2014/main" id="{BA803EA5-9783-469A-4007-FDE141A355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4" y="1090"/>
              <a:ext cx="2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759" name="Line 15">
              <a:extLst>
                <a:ext uri="{FF2B5EF4-FFF2-40B4-BE49-F238E27FC236}">
                  <a16:creationId xmlns:a16="http://schemas.microsoft.com/office/drawing/2014/main" id="{3851E091-DD2D-118E-DE89-27B3C1E60D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4" y="951"/>
              <a:ext cx="2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760" name="Line 16">
              <a:extLst>
                <a:ext uri="{FF2B5EF4-FFF2-40B4-BE49-F238E27FC236}">
                  <a16:creationId xmlns:a16="http://schemas.microsoft.com/office/drawing/2014/main" id="{5720F10D-98A3-7069-B628-58AC75A823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4" y="812"/>
              <a:ext cx="2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761" name="Line 17">
              <a:extLst>
                <a:ext uri="{FF2B5EF4-FFF2-40B4-BE49-F238E27FC236}">
                  <a16:creationId xmlns:a16="http://schemas.microsoft.com/office/drawing/2014/main" id="{B6723B6A-00A3-A444-5F86-E1CA4076F2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4" y="670"/>
              <a:ext cx="2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762" name="Line 18">
              <a:extLst>
                <a:ext uri="{FF2B5EF4-FFF2-40B4-BE49-F238E27FC236}">
                  <a16:creationId xmlns:a16="http://schemas.microsoft.com/office/drawing/2014/main" id="{4115283F-500C-CCF1-86DC-EF94958376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4" y="531"/>
              <a:ext cx="2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763" name="Line 19">
              <a:extLst>
                <a:ext uri="{FF2B5EF4-FFF2-40B4-BE49-F238E27FC236}">
                  <a16:creationId xmlns:a16="http://schemas.microsoft.com/office/drawing/2014/main" id="{9BB00026-B976-F670-B81F-42D7AEB84E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4" y="392"/>
              <a:ext cx="2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764" name="Line 20">
              <a:extLst>
                <a:ext uri="{FF2B5EF4-FFF2-40B4-BE49-F238E27FC236}">
                  <a16:creationId xmlns:a16="http://schemas.microsoft.com/office/drawing/2014/main" id="{12C316C5-D545-9C50-2B88-AD6678684A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4" y="251"/>
              <a:ext cx="2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765" name="Line 21">
              <a:extLst>
                <a:ext uri="{FF2B5EF4-FFF2-40B4-BE49-F238E27FC236}">
                  <a16:creationId xmlns:a16="http://schemas.microsoft.com/office/drawing/2014/main" id="{B03A95A3-5C92-679B-3EAF-2393951241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4" y="112"/>
              <a:ext cx="2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766" name="Line 22">
              <a:extLst>
                <a:ext uri="{FF2B5EF4-FFF2-40B4-BE49-F238E27FC236}">
                  <a16:creationId xmlns:a16="http://schemas.microsoft.com/office/drawing/2014/main" id="{D2EB6656-6562-39A9-E5B4-16506C9E52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4" y="1510"/>
              <a:ext cx="191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767" name="Line 23">
              <a:extLst>
                <a:ext uri="{FF2B5EF4-FFF2-40B4-BE49-F238E27FC236}">
                  <a16:creationId xmlns:a16="http://schemas.microsoft.com/office/drawing/2014/main" id="{A5177CBF-B024-49E4-5814-DF4B74BD29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4" y="1487"/>
              <a:ext cx="1" cy="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768" name="Line 24">
              <a:extLst>
                <a:ext uri="{FF2B5EF4-FFF2-40B4-BE49-F238E27FC236}">
                  <a16:creationId xmlns:a16="http://schemas.microsoft.com/office/drawing/2014/main" id="{01AB0BF5-D899-79EF-9698-65DEF8443B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03" y="1487"/>
              <a:ext cx="1" cy="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769" name="Line 25">
              <a:extLst>
                <a:ext uri="{FF2B5EF4-FFF2-40B4-BE49-F238E27FC236}">
                  <a16:creationId xmlns:a16="http://schemas.microsoft.com/office/drawing/2014/main" id="{A3AE722D-AFFF-0DB4-546F-3729808D19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80" y="1487"/>
              <a:ext cx="1" cy="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770" name="Line 26">
              <a:extLst>
                <a:ext uri="{FF2B5EF4-FFF2-40B4-BE49-F238E27FC236}">
                  <a16:creationId xmlns:a16="http://schemas.microsoft.com/office/drawing/2014/main" id="{0F1B7654-C659-C20D-D447-0B10D5A174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56" y="1488"/>
              <a:ext cx="1" cy="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771" name="Line 27">
              <a:extLst>
                <a:ext uri="{FF2B5EF4-FFF2-40B4-BE49-F238E27FC236}">
                  <a16:creationId xmlns:a16="http://schemas.microsoft.com/office/drawing/2014/main" id="{7BED4361-3A4F-AB43-012A-ADA862DC4D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35" y="1487"/>
              <a:ext cx="1" cy="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772" name="Freeform 28">
              <a:extLst>
                <a:ext uri="{FF2B5EF4-FFF2-40B4-BE49-F238E27FC236}">
                  <a16:creationId xmlns:a16="http://schemas.microsoft.com/office/drawing/2014/main" id="{45D631FF-6922-2EA3-7B12-30CD9C9A2E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6" y="822"/>
              <a:ext cx="29" cy="30"/>
            </a:xfrm>
            <a:custGeom>
              <a:avLst/>
              <a:gdLst>
                <a:gd name="T0" fmla="*/ 14 w 29"/>
                <a:gd name="T1" fmla="*/ 0 h 30"/>
                <a:gd name="T2" fmla="*/ 29 w 29"/>
                <a:gd name="T3" fmla="*/ 30 h 30"/>
                <a:gd name="T4" fmla="*/ 0 w 29"/>
                <a:gd name="T5" fmla="*/ 30 h 30"/>
                <a:gd name="T6" fmla="*/ 14 w 29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"/>
                <a:gd name="T13" fmla="*/ 0 h 30"/>
                <a:gd name="T14" fmla="*/ 29 w 29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" h="30">
                  <a:moveTo>
                    <a:pt x="14" y="0"/>
                  </a:moveTo>
                  <a:lnTo>
                    <a:pt x="29" y="30"/>
                  </a:lnTo>
                  <a:lnTo>
                    <a:pt x="0" y="3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31773" name="Freeform 29">
              <a:extLst>
                <a:ext uri="{FF2B5EF4-FFF2-40B4-BE49-F238E27FC236}">
                  <a16:creationId xmlns:a16="http://schemas.microsoft.com/office/drawing/2014/main" id="{8481B2A5-F35B-4E33-7C32-3AF8FB525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6" y="750"/>
              <a:ext cx="28" cy="30"/>
            </a:xfrm>
            <a:custGeom>
              <a:avLst/>
              <a:gdLst>
                <a:gd name="T0" fmla="*/ 14 w 28"/>
                <a:gd name="T1" fmla="*/ 0 h 30"/>
                <a:gd name="T2" fmla="*/ 28 w 28"/>
                <a:gd name="T3" fmla="*/ 30 h 30"/>
                <a:gd name="T4" fmla="*/ 0 w 28"/>
                <a:gd name="T5" fmla="*/ 30 h 30"/>
                <a:gd name="T6" fmla="*/ 14 w 28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"/>
                <a:gd name="T13" fmla="*/ 0 h 30"/>
                <a:gd name="T14" fmla="*/ 28 w 28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" h="30">
                  <a:moveTo>
                    <a:pt x="14" y="0"/>
                  </a:moveTo>
                  <a:lnTo>
                    <a:pt x="28" y="30"/>
                  </a:lnTo>
                  <a:lnTo>
                    <a:pt x="0" y="3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31774" name="Freeform 30">
              <a:extLst>
                <a:ext uri="{FF2B5EF4-FFF2-40B4-BE49-F238E27FC236}">
                  <a16:creationId xmlns:a16="http://schemas.microsoft.com/office/drawing/2014/main" id="{68EBC9E3-0FFA-79AC-A9FA-204E2C04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" y="854"/>
              <a:ext cx="28" cy="30"/>
            </a:xfrm>
            <a:custGeom>
              <a:avLst/>
              <a:gdLst>
                <a:gd name="T0" fmla="*/ 14 w 28"/>
                <a:gd name="T1" fmla="*/ 0 h 30"/>
                <a:gd name="T2" fmla="*/ 28 w 28"/>
                <a:gd name="T3" fmla="*/ 30 h 30"/>
                <a:gd name="T4" fmla="*/ 0 w 28"/>
                <a:gd name="T5" fmla="*/ 30 h 30"/>
                <a:gd name="T6" fmla="*/ 14 w 28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"/>
                <a:gd name="T13" fmla="*/ 0 h 30"/>
                <a:gd name="T14" fmla="*/ 28 w 28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" h="30">
                  <a:moveTo>
                    <a:pt x="14" y="0"/>
                  </a:moveTo>
                  <a:lnTo>
                    <a:pt x="28" y="30"/>
                  </a:lnTo>
                  <a:lnTo>
                    <a:pt x="0" y="3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31775" name="Freeform 31">
              <a:extLst>
                <a:ext uri="{FF2B5EF4-FFF2-40B4-BE49-F238E27FC236}">
                  <a16:creationId xmlns:a16="http://schemas.microsoft.com/office/drawing/2014/main" id="{3A3CB52D-4291-607D-02FD-92E5FF362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7" y="814"/>
              <a:ext cx="28" cy="30"/>
            </a:xfrm>
            <a:custGeom>
              <a:avLst/>
              <a:gdLst>
                <a:gd name="T0" fmla="*/ 14 w 28"/>
                <a:gd name="T1" fmla="*/ 0 h 30"/>
                <a:gd name="T2" fmla="*/ 28 w 28"/>
                <a:gd name="T3" fmla="*/ 30 h 30"/>
                <a:gd name="T4" fmla="*/ 0 w 28"/>
                <a:gd name="T5" fmla="*/ 30 h 30"/>
                <a:gd name="T6" fmla="*/ 14 w 28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"/>
                <a:gd name="T13" fmla="*/ 0 h 30"/>
                <a:gd name="T14" fmla="*/ 28 w 28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" h="30">
                  <a:moveTo>
                    <a:pt x="14" y="0"/>
                  </a:moveTo>
                  <a:lnTo>
                    <a:pt x="28" y="30"/>
                  </a:lnTo>
                  <a:lnTo>
                    <a:pt x="0" y="3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31776" name="Freeform 32">
              <a:extLst>
                <a:ext uri="{FF2B5EF4-FFF2-40B4-BE49-F238E27FC236}">
                  <a16:creationId xmlns:a16="http://schemas.microsoft.com/office/drawing/2014/main" id="{D2BD7579-3E76-0F84-76C7-D898235CE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9" y="790"/>
              <a:ext cx="28" cy="29"/>
            </a:xfrm>
            <a:custGeom>
              <a:avLst/>
              <a:gdLst>
                <a:gd name="T0" fmla="*/ 14 w 28"/>
                <a:gd name="T1" fmla="*/ 0 h 29"/>
                <a:gd name="T2" fmla="*/ 28 w 28"/>
                <a:gd name="T3" fmla="*/ 29 h 29"/>
                <a:gd name="T4" fmla="*/ 0 w 28"/>
                <a:gd name="T5" fmla="*/ 29 h 29"/>
                <a:gd name="T6" fmla="*/ 14 w 28"/>
                <a:gd name="T7" fmla="*/ 0 h 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"/>
                <a:gd name="T13" fmla="*/ 0 h 29"/>
                <a:gd name="T14" fmla="*/ 28 w 28"/>
                <a:gd name="T15" fmla="*/ 29 h 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" h="29">
                  <a:moveTo>
                    <a:pt x="14" y="0"/>
                  </a:moveTo>
                  <a:lnTo>
                    <a:pt x="28" y="29"/>
                  </a:lnTo>
                  <a:lnTo>
                    <a:pt x="0" y="29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31777" name="Freeform 33">
              <a:extLst>
                <a:ext uri="{FF2B5EF4-FFF2-40B4-BE49-F238E27FC236}">
                  <a16:creationId xmlns:a16="http://schemas.microsoft.com/office/drawing/2014/main" id="{707C390E-1CB1-347D-1538-04453FA5D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4" y="864"/>
              <a:ext cx="28" cy="30"/>
            </a:xfrm>
            <a:custGeom>
              <a:avLst/>
              <a:gdLst>
                <a:gd name="T0" fmla="*/ 14 w 28"/>
                <a:gd name="T1" fmla="*/ 0 h 30"/>
                <a:gd name="T2" fmla="*/ 28 w 28"/>
                <a:gd name="T3" fmla="*/ 30 h 30"/>
                <a:gd name="T4" fmla="*/ 0 w 28"/>
                <a:gd name="T5" fmla="*/ 30 h 30"/>
                <a:gd name="T6" fmla="*/ 14 w 28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"/>
                <a:gd name="T13" fmla="*/ 0 h 30"/>
                <a:gd name="T14" fmla="*/ 28 w 28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" h="30">
                  <a:moveTo>
                    <a:pt x="14" y="0"/>
                  </a:moveTo>
                  <a:lnTo>
                    <a:pt x="28" y="30"/>
                  </a:lnTo>
                  <a:lnTo>
                    <a:pt x="0" y="3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31778" name="Freeform 34">
              <a:extLst>
                <a:ext uri="{FF2B5EF4-FFF2-40B4-BE49-F238E27FC236}">
                  <a16:creationId xmlns:a16="http://schemas.microsoft.com/office/drawing/2014/main" id="{A25D8B69-FCF4-96F9-0B8C-5E03399EF7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1" y="827"/>
              <a:ext cx="28" cy="30"/>
            </a:xfrm>
            <a:custGeom>
              <a:avLst/>
              <a:gdLst>
                <a:gd name="T0" fmla="*/ 14 w 28"/>
                <a:gd name="T1" fmla="*/ 0 h 30"/>
                <a:gd name="T2" fmla="*/ 28 w 28"/>
                <a:gd name="T3" fmla="*/ 30 h 30"/>
                <a:gd name="T4" fmla="*/ 0 w 28"/>
                <a:gd name="T5" fmla="*/ 30 h 30"/>
                <a:gd name="T6" fmla="*/ 14 w 28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"/>
                <a:gd name="T13" fmla="*/ 0 h 30"/>
                <a:gd name="T14" fmla="*/ 28 w 28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" h="30">
                  <a:moveTo>
                    <a:pt x="14" y="0"/>
                  </a:moveTo>
                  <a:lnTo>
                    <a:pt x="28" y="30"/>
                  </a:lnTo>
                  <a:lnTo>
                    <a:pt x="0" y="3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31779" name="Freeform 35">
              <a:extLst>
                <a:ext uri="{FF2B5EF4-FFF2-40B4-BE49-F238E27FC236}">
                  <a16:creationId xmlns:a16="http://schemas.microsoft.com/office/drawing/2014/main" id="{6FB8CBF1-6AA9-5AE9-EBBB-CE10D9266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" y="767"/>
              <a:ext cx="29" cy="30"/>
            </a:xfrm>
            <a:custGeom>
              <a:avLst/>
              <a:gdLst>
                <a:gd name="T0" fmla="*/ 15 w 29"/>
                <a:gd name="T1" fmla="*/ 0 h 30"/>
                <a:gd name="T2" fmla="*/ 29 w 29"/>
                <a:gd name="T3" fmla="*/ 30 h 30"/>
                <a:gd name="T4" fmla="*/ 0 w 29"/>
                <a:gd name="T5" fmla="*/ 30 h 30"/>
                <a:gd name="T6" fmla="*/ 15 w 29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"/>
                <a:gd name="T13" fmla="*/ 0 h 30"/>
                <a:gd name="T14" fmla="*/ 29 w 29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" h="30">
                  <a:moveTo>
                    <a:pt x="15" y="0"/>
                  </a:moveTo>
                  <a:lnTo>
                    <a:pt x="29" y="30"/>
                  </a:lnTo>
                  <a:lnTo>
                    <a:pt x="0" y="3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31780" name="Freeform 36">
              <a:extLst>
                <a:ext uri="{FF2B5EF4-FFF2-40B4-BE49-F238E27FC236}">
                  <a16:creationId xmlns:a16="http://schemas.microsoft.com/office/drawing/2014/main" id="{4F747DD9-8410-80EE-63DD-366FE93C9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" y="795"/>
              <a:ext cx="29" cy="29"/>
            </a:xfrm>
            <a:custGeom>
              <a:avLst/>
              <a:gdLst>
                <a:gd name="T0" fmla="*/ 15 w 29"/>
                <a:gd name="T1" fmla="*/ 0 h 29"/>
                <a:gd name="T2" fmla="*/ 29 w 29"/>
                <a:gd name="T3" fmla="*/ 29 h 29"/>
                <a:gd name="T4" fmla="*/ 0 w 29"/>
                <a:gd name="T5" fmla="*/ 29 h 29"/>
                <a:gd name="T6" fmla="*/ 15 w 29"/>
                <a:gd name="T7" fmla="*/ 0 h 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"/>
                <a:gd name="T13" fmla="*/ 0 h 29"/>
                <a:gd name="T14" fmla="*/ 29 w 29"/>
                <a:gd name="T15" fmla="*/ 29 h 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" h="29">
                  <a:moveTo>
                    <a:pt x="15" y="0"/>
                  </a:moveTo>
                  <a:lnTo>
                    <a:pt x="29" y="29"/>
                  </a:lnTo>
                  <a:lnTo>
                    <a:pt x="0" y="29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31781" name="Freeform 37">
              <a:extLst>
                <a:ext uri="{FF2B5EF4-FFF2-40B4-BE49-F238E27FC236}">
                  <a16:creationId xmlns:a16="http://schemas.microsoft.com/office/drawing/2014/main" id="{FFCE45AE-7FE4-7DB9-1C6E-702CAC568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3" y="819"/>
              <a:ext cx="28" cy="30"/>
            </a:xfrm>
            <a:custGeom>
              <a:avLst/>
              <a:gdLst>
                <a:gd name="T0" fmla="*/ 14 w 28"/>
                <a:gd name="T1" fmla="*/ 0 h 30"/>
                <a:gd name="T2" fmla="*/ 28 w 28"/>
                <a:gd name="T3" fmla="*/ 30 h 30"/>
                <a:gd name="T4" fmla="*/ 0 w 28"/>
                <a:gd name="T5" fmla="*/ 30 h 30"/>
                <a:gd name="T6" fmla="*/ 14 w 28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"/>
                <a:gd name="T13" fmla="*/ 0 h 30"/>
                <a:gd name="T14" fmla="*/ 28 w 28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" h="30">
                  <a:moveTo>
                    <a:pt x="14" y="0"/>
                  </a:moveTo>
                  <a:lnTo>
                    <a:pt x="28" y="30"/>
                  </a:lnTo>
                  <a:lnTo>
                    <a:pt x="0" y="3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31782" name="Freeform 38">
              <a:extLst>
                <a:ext uri="{FF2B5EF4-FFF2-40B4-BE49-F238E27FC236}">
                  <a16:creationId xmlns:a16="http://schemas.microsoft.com/office/drawing/2014/main" id="{1EB4B6FA-61DA-19F1-F18D-B91C190DFF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9" y="857"/>
              <a:ext cx="29" cy="29"/>
            </a:xfrm>
            <a:custGeom>
              <a:avLst/>
              <a:gdLst>
                <a:gd name="T0" fmla="*/ 14 w 29"/>
                <a:gd name="T1" fmla="*/ 0 h 29"/>
                <a:gd name="T2" fmla="*/ 29 w 29"/>
                <a:gd name="T3" fmla="*/ 29 h 29"/>
                <a:gd name="T4" fmla="*/ 0 w 29"/>
                <a:gd name="T5" fmla="*/ 29 h 29"/>
                <a:gd name="T6" fmla="*/ 14 w 29"/>
                <a:gd name="T7" fmla="*/ 0 h 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"/>
                <a:gd name="T13" fmla="*/ 0 h 29"/>
                <a:gd name="T14" fmla="*/ 29 w 29"/>
                <a:gd name="T15" fmla="*/ 29 h 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" h="29">
                  <a:moveTo>
                    <a:pt x="14" y="0"/>
                  </a:moveTo>
                  <a:lnTo>
                    <a:pt x="29" y="29"/>
                  </a:lnTo>
                  <a:lnTo>
                    <a:pt x="0" y="29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31783" name="Freeform 39">
              <a:extLst>
                <a:ext uri="{FF2B5EF4-FFF2-40B4-BE49-F238E27FC236}">
                  <a16:creationId xmlns:a16="http://schemas.microsoft.com/office/drawing/2014/main" id="{6BC66B20-3B05-BB02-4092-E72763F6D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" y="812"/>
              <a:ext cx="28" cy="30"/>
            </a:xfrm>
            <a:custGeom>
              <a:avLst/>
              <a:gdLst>
                <a:gd name="T0" fmla="*/ 14 w 28"/>
                <a:gd name="T1" fmla="*/ 0 h 30"/>
                <a:gd name="T2" fmla="*/ 28 w 28"/>
                <a:gd name="T3" fmla="*/ 30 h 30"/>
                <a:gd name="T4" fmla="*/ 0 w 28"/>
                <a:gd name="T5" fmla="*/ 30 h 30"/>
                <a:gd name="T6" fmla="*/ 14 w 28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"/>
                <a:gd name="T13" fmla="*/ 0 h 30"/>
                <a:gd name="T14" fmla="*/ 28 w 28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" h="30">
                  <a:moveTo>
                    <a:pt x="14" y="0"/>
                  </a:moveTo>
                  <a:lnTo>
                    <a:pt x="28" y="30"/>
                  </a:lnTo>
                  <a:lnTo>
                    <a:pt x="0" y="3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31784" name="Freeform 40">
              <a:extLst>
                <a:ext uri="{FF2B5EF4-FFF2-40B4-BE49-F238E27FC236}">
                  <a16:creationId xmlns:a16="http://schemas.microsoft.com/office/drawing/2014/main" id="{970E959E-741C-2217-3D1B-60B36A712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6" y="787"/>
              <a:ext cx="28" cy="30"/>
            </a:xfrm>
            <a:custGeom>
              <a:avLst/>
              <a:gdLst>
                <a:gd name="T0" fmla="*/ 14 w 28"/>
                <a:gd name="T1" fmla="*/ 0 h 30"/>
                <a:gd name="T2" fmla="*/ 28 w 28"/>
                <a:gd name="T3" fmla="*/ 30 h 30"/>
                <a:gd name="T4" fmla="*/ 0 w 28"/>
                <a:gd name="T5" fmla="*/ 30 h 30"/>
                <a:gd name="T6" fmla="*/ 14 w 28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"/>
                <a:gd name="T13" fmla="*/ 0 h 30"/>
                <a:gd name="T14" fmla="*/ 28 w 28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" h="30">
                  <a:moveTo>
                    <a:pt x="14" y="0"/>
                  </a:moveTo>
                  <a:lnTo>
                    <a:pt x="28" y="30"/>
                  </a:lnTo>
                  <a:lnTo>
                    <a:pt x="0" y="3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31785" name="Freeform 41">
              <a:extLst>
                <a:ext uri="{FF2B5EF4-FFF2-40B4-BE49-F238E27FC236}">
                  <a16:creationId xmlns:a16="http://schemas.microsoft.com/office/drawing/2014/main" id="{6777433E-0B9B-565B-7E01-FB8EB6E80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3" y="832"/>
              <a:ext cx="28" cy="30"/>
            </a:xfrm>
            <a:custGeom>
              <a:avLst/>
              <a:gdLst>
                <a:gd name="T0" fmla="*/ 14 w 28"/>
                <a:gd name="T1" fmla="*/ 0 h 30"/>
                <a:gd name="T2" fmla="*/ 28 w 28"/>
                <a:gd name="T3" fmla="*/ 30 h 30"/>
                <a:gd name="T4" fmla="*/ 0 w 28"/>
                <a:gd name="T5" fmla="*/ 30 h 30"/>
                <a:gd name="T6" fmla="*/ 14 w 28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"/>
                <a:gd name="T13" fmla="*/ 0 h 30"/>
                <a:gd name="T14" fmla="*/ 28 w 28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" h="30">
                  <a:moveTo>
                    <a:pt x="14" y="0"/>
                  </a:moveTo>
                  <a:lnTo>
                    <a:pt x="28" y="30"/>
                  </a:lnTo>
                  <a:lnTo>
                    <a:pt x="0" y="3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31786" name="Freeform 42">
              <a:extLst>
                <a:ext uri="{FF2B5EF4-FFF2-40B4-BE49-F238E27FC236}">
                  <a16:creationId xmlns:a16="http://schemas.microsoft.com/office/drawing/2014/main" id="{B729EA93-78A2-A002-556D-8E5C0112F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8" y="837"/>
              <a:ext cx="28" cy="30"/>
            </a:xfrm>
            <a:custGeom>
              <a:avLst/>
              <a:gdLst>
                <a:gd name="T0" fmla="*/ 14 w 28"/>
                <a:gd name="T1" fmla="*/ 0 h 30"/>
                <a:gd name="T2" fmla="*/ 28 w 28"/>
                <a:gd name="T3" fmla="*/ 30 h 30"/>
                <a:gd name="T4" fmla="*/ 0 w 28"/>
                <a:gd name="T5" fmla="*/ 30 h 30"/>
                <a:gd name="T6" fmla="*/ 14 w 28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"/>
                <a:gd name="T13" fmla="*/ 0 h 30"/>
                <a:gd name="T14" fmla="*/ 28 w 28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" h="30">
                  <a:moveTo>
                    <a:pt x="14" y="0"/>
                  </a:moveTo>
                  <a:lnTo>
                    <a:pt x="28" y="30"/>
                  </a:lnTo>
                  <a:lnTo>
                    <a:pt x="0" y="3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31787" name="Freeform 43">
              <a:extLst>
                <a:ext uri="{FF2B5EF4-FFF2-40B4-BE49-F238E27FC236}">
                  <a16:creationId xmlns:a16="http://schemas.microsoft.com/office/drawing/2014/main" id="{2F16AAFA-1BC7-631F-03F0-5ED3EE6E77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5" y="834"/>
              <a:ext cx="28" cy="30"/>
            </a:xfrm>
            <a:custGeom>
              <a:avLst/>
              <a:gdLst>
                <a:gd name="T0" fmla="*/ 14 w 28"/>
                <a:gd name="T1" fmla="*/ 0 h 30"/>
                <a:gd name="T2" fmla="*/ 28 w 28"/>
                <a:gd name="T3" fmla="*/ 30 h 30"/>
                <a:gd name="T4" fmla="*/ 0 w 28"/>
                <a:gd name="T5" fmla="*/ 30 h 30"/>
                <a:gd name="T6" fmla="*/ 14 w 28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"/>
                <a:gd name="T13" fmla="*/ 0 h 30"/>
                <a:gd name="T14" fmla="*/ 28 w 28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" h="30">
                  <a:moveTo>
                    <a:pt x="14" y="0"/>
                  </a:moveTo>
                  <a:lnTo>
                    <a:pt x="28" y="30"/>
                  </a:lnTo>
                  <a:lnTo>
                    <a:pt x="0" y="3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31788" name="Freeform 44">
              <a:extLst>
                <a:ext uri="{FF2B5EF4-FFF2-40B4-BE49-F238E27FC236}">
                  <a16:creationId xmlns:a16="http://schemas.microsoft.com/office/drawing/2014/main" id="{41C92610-11A9-A600-9198-8ABADA95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7" y="859"/>
              <a:ext cx="28" cy="30"/>
            </a:xfrm>
            <a:custGeom>
              <a:avLst/>
              <a:gdLst>
                <a:gd name="T0" fmla="*/ 14 w 28"/>
                <a:gd name="T1" fmla="*/ 0 h 30"/>
                <a:gd name="T2" fmla="*/ 28 w 28"/>
                <a:gd name="T3" fmla="*/ 30 h 30"/>
                <a:gd name="T4" fmla="*/ 0 w 28"/>
                <a:gd name="T5" fmla="*/ 30 h 30"/>
                <a:gd name="T6" fmla="*/ 14 w 28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"/>
                <a:gd name="T13" fmla="*/ 0 h 30"/>
                <a:gd name="T14" fmla="*/ 28 w 28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" h="30">
                  <a:moveTo>
                    <a:pt x="14" y="0"/>
                  </a:moveTo>
                  <a:lnTo>
                    <a:pt x="28" y="30"/>
                  </a:lnTo>
                  <a:lnTo>
                    <a:pt x="0" y="3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31789" name="Freeform 45">
              <a:extLst>
                <a:ext uri="{FF2B5EF4-FFF2-40B4-BE49-F238E27FC236}">
                  <a16:creationId xmlns:a16="http://schemas.microsoft.com/office/drawing/2014/main" id="{CE380CB0-426B-4B7F-6835-CA09A2C86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3" y="874"/>
              <a:ext cx="28" cy="30"/>
            </a:xfrm>
            <a:custGeom>
              <a:avLst/>
              <a:gdLst>
                <a:gd name="T0" fmla="*/ 14 w 28"/>
                <a:gd name="T1" fmla="*/ 0 h 30"/>
                <a:gd name="T2" fmla="*/ 28 w 28"/>
                <a:gd name="T3" fmla="*/ 30 h 30"/>
                <a:gd name="T4" fmla="*/ 0 w 28"/>
                <a:gd name="T5" fmla="*/ 30 h 30"/>
                <a:gd name="T6" fmla="*/ 14 w 28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"/>
                <a:gd name="T13" fmla="*/ 0 h 30"/>
                <a:gd name="T14" fmla="*/ 28 w 28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" h="30">
                  <a:moveTo>
                    <a:pt x="14" y="0"/>
                  </a:moveTo>
                  <a:lnTo>
                    <a:pt x="28" y="30"/>
                  </a:lnTo>
                  <a:lnTo>
                    <a:pt x="0" y="3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31790" name="Freeform 46">
              <a:extLst>
                <a:ext uri="{FF2B5EF4-FFF2-40B4-BE49-F238E27FC236}">
                  <a16:creationId xmlns:a16="http://schemas.microsoft.com/office/drawing/2014/main" id="{BAC44AB1-312E-90E7-0DB5-B26DB16E4C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3" y="857"/>
              <a:ext cx="29" cy="29"/>
            </a:xfrm>
            <a:custGeom>
              <a:avLst/>
              <a:gdLst>
                <a:gd name="T0" fmla="*/ 14 w 29"/>
                <a:gd name="T1" fmla="*/ 0 h 29"/>
                <a:gd name="T2" fmla="*/ 29 w 29"/>
                <a:gd name="T3" fmla="*/ 29 h 29"/>
                <a:gd name="T4" fmla="*/ 0 w 29"/>
                <a:gd name="T5" fmla="*/ 29 h 29"/>
                <a:gd name="T6" fmla="*/ 14 w 29"/>
                <a:gd name="T7" fmla="*/ 0 h 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"/>
                <a:gd name="T13" fmla="*/ 0 h 29"/>
                <a:gd name="T14" fmla="*/ 29 w 29"/>
                <a:gd name="T15" fmla="*/ 29 h 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" h="29">
                  <a:moveTo>
                    <a:pt x="14" y="0"/>
                  </a:moveTo>
                  <a:lnTo>
                    <a:pt x="29" y="29"/>
                  </a:lnTo>
                  <a:lnTo>
                    <a:pt x="0" y="29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31791" name="Oval 47">
              <a:extLst>
                <a:ext uri="{FF2B5EF4-FFF2-40B4-BE49-F238E27FC236}">
                  <a16:creationId xmlns:a16="http://schemas.microsoft.com/office/drawing/2014/main" id="{705AFA2D-9479-50B0-0D9C-98E4BE1D5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6" y="809"/>
              <a:ext cx="27" cy="28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1792" name="Oval 48">
              <a:extLst>
                <a:ext uri="{FF2B5EF4-FFF2-40B4-BE49-F238E27FC236}">
                  <a16:creationId xmlns:a16="http://schemas.microsoft.com/office/drawing/2014/main" id="{6F97E9C8-D3B7-571E-E046-2E8BE1E4C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6" y="688"/>
              <a:ext cx="26" cy="27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1793" name="Oval 49">
              <a:extLst>
                <a:ext uri="{FF2B5EF4-FFF2-40B4-BE49-F238E27FC236}">
                  <a16:creationId xmlns:a16="http://schemas.microsoft.com/office/drawing/2014/main" id="{B027860B-1804-70C3-2235-B3231290A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4" y="745"/>
              <a:ext cx="26" cy="27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1794" name="Oval 50">
              <a:extLst>
                <a:ext uri="{FF2B5EF4-FFF2-40B4-BE49-F238E27FC236}">
                  <a16:creationId xmlns:a16="http://schemas.microsoft.com/office/drawing/2014/main" id="{81582DCE-C554-7527-F8A5-8B5A2F2678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0" y="770"/>
              <a:ext cx="26" cy="27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1795" name="Oval 51">
              <a:extLst>
                <a:ext uri="{FF2B5EF4-FFF2-40B4-BE49-F238E27FC236}">
                  <a16:creationId xmlns:a16="http://schemas.microsoft.com/office/drawing/2014/main" id="{A739E670-1E22-95B0-07C2-2566365BF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1" y="792"/>
              <a:ext cx="26" cy="27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1796" name="Oval 52">
              <a:extLst>
                <a:ext uri="{FF2B5EF4-FFF2-40B4-BE49-F238E27FC236}">
                  <a16:creationId xmlns:a16="http://schemas.microsoft.com/office/drawing/2014/main" id="{6F04DE83-DD54-3114-9B1B-32CECAC3B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802"/>
              <a:ext cx="26" cy="27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1797" name="Oval 53">
              <a:extLst>
                <a:ext uri="{FF2B5EF4-FFF2-40B4-BE49-F238E27FC236}">
                  <a16:creationId xmlns:a16="http://schemas.microsoft.com/office/drawing/2014/main" id="{98156762-4A72-5AF7-CB46-67E3BC0D4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4" y="715"/>
              <a:ext cx="26" cy="27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1798" name="Oval 54">
              <a:extLst>
                <a:ext uri="{FF2B5EF4-FFF2-40B4-BE49-F238E27FC236}">
                  <a16:creationId xmlns:a16="http://schemas.microsoft.com/office/drawing/2014/main" id="{7EDB604D-496F-7280-60E0-E43A73D7F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9" y="760"/>
              <a:ext cx="26" cy="27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1799" name="Oval 55">
              <a:extLst>
                <a:ext uri="{FF2B5EF4-FFF2-40B4-BE49-F238E27FC236}">
                  <a16:creationId xmlns:a16="http://schemas.microsoft.com/office/drawing/2014/main" id="{72BE79C7-8DA0-F863-EE5E-C4E687F17D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9" y="740"/>
              <a:ext cx="26" cy="27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1800" name="Oval 56">
              <a:extLst>
                <a:ext uri="{FF2B5EF4-FFF2-40B4-BE49-F238E27FC236}">
                  <a16:creationId xmlns:a16="http://schemas.microsoft.com/office/drawing/2014/main" id="{B0D6BC49-53B6-AAAA-CA6E-FEA15A7280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1" y="747"/>
              <a:ext cx="27" cy="28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1801" name="Oval 57">
              <a:extLst>
                <a:ext uri="{FF2B5EF4-FFF2-40B4-BE49-F238E27FC236}">
                  <a16:creationId xmlns:a16="http://schemas.microsoft.com/office/drawing/2014/main" id="{F86240E2-3FC0-C4CD-9A8F-B871BBAE20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3" y="747"/>
              <a:ext cx="26" cy="28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1802" name="Oval 58">
              <a:extLst>
                <a:ext uri="{FF2B5EF4-FFF2-40B4-BE49-F238E27FC236}">
                  <a16:creationId xmlns:a16="http://schemas.microsoft.com/office/drawing/2014/main" id="{F2022EA1-4D3C-50A0-954F-1CBDE9CD71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1" y="757"/>
              <a:ext cx="26" cy="28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1803" name="Oval 59">
              <a:extLst>
                <a:ext uri="{FF2B5EF4-FFF2-40B4-BE49-F238E27FC236}">
                  <a16:creationId xmlns:a16="http://schemas.microsoft.com/office/drawing/2014/main" id="{082F10F0-54D2-7019-DDEF-9066549EC6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1" y="708"/>
              <a:ext cx="26" cy="27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1804" name="Oval 60">
              <a:extLst>
                <a:ext uri="{FF2B5EF4-FFF2-40B4-BE49-F238E27FC236}">
                  <a16:creationId xmlns:a16="http://schemas.microsoft.com/office/drawing/2014/main" id="{492430F6-0256-5B21-0B85-42952F58AB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5" y="710"/>
              <a:ext cx="26" cy="27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1805" name="Oval 61">
              <a:extLst>
                <a:ext uri="{FF2B5EF4-FFF2-40B4-BE49-F238E27FC236}">
                  <a16:creationId xmlns:a16="http://schemas.microsoft.com/office/drawing/2014/main" id="{13EA4598-F580-1217-9F60-6A253D1E9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4" y="735"/>
              <a:ext cx="27" cy="27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1806" name="Oval 62">
              <a:extLst>
                <a:ext uri="{FF2B5EF4-FFF2-40B4-BE49-F238E27FC236}">
                  <a16:creationId xmlns:a16="http://schemas.microsoft.com/office/drawing/2014/main" id="{D880DE33-4335-7E95-496C-551F63957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7" y="757"/>
              <a:ext cx="26" cy="28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1807" name="Oval 63">
              <a:extLst>
                <a:ext uri="{FF2B5EF4-FFF2-40B4-BE49-F238E27FC236}">
                  <a16:creationId xmlns:a16="http://schemas.microsoft.com/office/drawing/2014/main" id="{90C8BCCF-E5E3-8A9D-8207-3372E34D28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2" y="747"/>
              <a:ext cx="26" cy="28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1808" name="Oval 64">
              <a:extLst>
                <a:ext uri="{FF2B5EF4-FFF2-40B4-BE49-F238E27FC236}">
                  <a16:creationId xmlns:a16="http://schemas.microsoft.com/office/drawing/2014/main" id="{4F292216-E130-C5F5-A5E8-3458F7A88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0" y="745"/>
              <a:ext cx="26" cy="27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1809" name="Oval 65">
              <a:extLst>
                <a:ext uri="{FF2B5EF4-FFF2-40B4-BE49-F238E27FC236}">
                  <a16:creationId xmlns:a16="http://schemas.microsoft.com/office/drawing/2014/main" id="{7EE905B0-E160-C09B-6EDF-C5A5A7EB4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6" y="703"/>
              <a:ext cx="27" cy="27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1810" name="Oval 66">
              <a:extLst>
                <a:ext uri="{FF2B5EF4-FFF2-40B4-BE49-F238E27FC236}">
                  <a16:creationId xmlns:a16="http://schemas.microsoft.com/office/drawing/2014/main" id="{7E1BBFB4-6A56-572D-1893-89838FEF6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1" y="737"/>
              <a:ext cx="26" cy="28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1811" name="Oval 67">
              <a:extLst>
                <a:ext uri="{FF2B5EF4-FFF2-40B4-BE49-F238E27FC236}">
                  <a16:creationId xmlns:a16="http://schemas.microsoft.com/office/drawing/2014/main" id="{F6997B99-7C72-F3A0-3C1B-45D1CF71DA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" y="752"/>
              <a:ext cx="26" cy="28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1812" name="Oval 68">
              <a:extLst>
                <a:ext uri="{FF2B5EF4-FFF2-40B4-BE49-F238E27FC236}">
                  <a16:creationId xmlns:a16="http://schemas.microsoft.com/office/drawing/2014/main" id="{345A24C3-9631-A626-7625-BA3F1BDE3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7" y="777"/>
              <a:ext cx="26" cy="27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1813" name="Oval 69">
              <a:extLst>
                <a:ext uri="{FF2B5EF4-FFF2-40B4-BE49-F238E27FC236}">
                  <a16:creationId xmlns:a16="http://schemas.microsoft.com/office/drawing/2014/main" id="{B244BF3A-15C5-7397-EA99-83B89D7A7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7" y="772"/>
              <a:ext cx="26" cy="27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1814" name="Oval 70">
              <a:extLst>
                <a:ext uri="{FF2B5EF4-FFF2-40B4-BE49-F238E27FC236}">
                  <a16:creationId xmlns:a16="http://schemas.microsoft.com/office/drawing/2014/main" id="{2E7DD34D-D335-FDE7-7504-F8AC9F713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" y="727"/>
              <a:ext cx="26" cy="28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1815" name="Oval 71">
              <a:extLst>
                <a:ext uri="{FF2B5EF4-FFF2-40B4-BE49-F238E27FC236}">
                  <a16:creationId xmlns:a16="http://schemas.microsoft.com/office/drawing/2014/main" id="{A09772C6-2353-8E2D-5CF7-F02C4FD02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750"/>
              <a:ext cx="26" cy="27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1816" name="Oval 72">
              <a:extLst>
                <a:ext uri="{FF2B5EF4-FFF2-40B4-BE49-F238E27FC236}">
                  <a16:creationId xmlns:a16="http://schemas.microsoft.com/office/drawing/2014/main" id="{887898C5-AF07-8D6E-852A-4EA4DC056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732"/>
              <a:ext cx="26" cy="28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1817" name="Oval 73">
              <a:extLst>
                <a:ext uri="{FF2B5EF4-FFF2-40B4-BE49-F238E27FC236}">
                  <a16:creationId xmlns:a16="http://schemas.microsoft.com/office/drawing/2014/main" id="{7B5E7801-1159-841B-1ED4-58C235CD45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8" y="762"/>
              <a:ext cx="26" cy="28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1818" name="Oval 74">
              <a:extLst>
                <a:ext uri="{FF2B5EF4-FFF2-40B4-BE49-F238E27FC236}">
                  <a16:creationId xmlns:a16="http://schemas.microsoft.com/office/drawing/2014/main" id="{A2F0A2A4-A4EB-18FD-D6F0-951429A4D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5" y="837"/>
              <a:ext cx="26" cy="27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1819" name="Oval 75">
              <a:extLst>
                <a:ext uri="{FF2B5EF4-FFF2-40B4-BE49-F238E27FC236}">
                  <a16:creationId xmlns:a16="http://schemas.microsoft.com/office/drawing/2014/main" id="{5E616394-EBFA-92AC-2DAF-A907D3B122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9" y="862"/>
              <a:ext cx="26" cy="27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1820" name="Oval 76">
              <a:extLst>
                <a:ext uri="{FF2B5EF4-FFF2-40B4-BE49-F238E27FC236}">
                  <a16:creationId xmlns:a16="http://schemas.microsoft.com/office/drawing/2014/main" id="{D798DD23-8F87-94F0-B913-D6D754B9D8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6" y="854"/>
              <a:ext cx="26" cy="27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1821" name="Oval 77">
              <a:extLst>
                <a:ext uri="{FF2B5EF4-FFF2-40B4-BE49-F238E27FC236}">
                  <a16:creationId xmlns:a16="http://schemas.microsoft.com/office/drawing/2014/main" id="{42944ECC-7176-3B34-A111-279B01457E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2" y="839"/>
              <a:ext cx="26" cy="28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1822" name="Oval 78">
              <a:extLst>
                <a:ext uri="{FF2B5EF4-FFF2-40B4-BE49-F238E27FC236}">
                  <a16:creationId xmlns:a16="http://schemas.microsoft.com/office/drawing/2014/main" id="{1C8342D1-284B-0B49-B83A-5E0177D44F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1" y="854"/>
              <a:ext cx="26" cy="27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1823" name="Oval 79">
              <a:extLst>
                <a:ext uri="{FF2B5EF4-FFF2-40B4-BE49-F238E27FC236}">
                  <a16:creationId xmlns:a16="http://schemas.microsoft.com/office/drawing/2014/main" id="{F4934CD8-427E-2CBE-6245-8D8CEFF67F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6" y="869"/>
              <a:ext cx="26" cy="27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1824" name="Oval 80">
              <a:extLst>
                <a:ext uri="{FF2B5EF4-FFF2-40B4-BE49-F238E27FC236}">
                  <a16:creationId xmlns:a16="http://schemas.microsoft.com/office/drawing/2014/main" id="{C471204E-91BF-2D5A-D051-A3CD394C6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" y="876"/>
              <a:ext cx="26" cy="28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1825" name="Oval 81">
              <a:extLst>
                <a:ext uri="{FF2B5EF4-FFF2-40B4-BE49-F238E27FC236}">
                  <a16:creationId xmlns:a16="http://schemas.microsoft.com/office/drawing/2014/main" id="{F09E918C-707C-9127-CF79-B23FB2680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9" y="901"/>
              <a:ext cx="26" cy="28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1826" name="Oval 82">
              <a:extLst>
                <a:ext uri="{FF2B5EF4-FFF2-40B4-BE49-F238E27FC236}">
                  <a16:creationId xmlns:a16="http://schemas.microsoft.com/office/drawing/2014/main" id="{3A0DE440-A552-C1F4-FEA4-1B6E574888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9" y="832"/>
              <a:ext cx="26" cy="27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1827" name="Oval 83">
              <a:extLst>
                <a:ext uri="{FF2B5EF4-FFF2-40B4-BE49-F238E27FC236}">
                  <a16:creationId xmlns:a16="http://schemas.microsoft.com/office/drawing/2014/main" id="{4C2B1F28-4ABB-EDE4-63C0-CD4FB99A0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" y="812"/>
              <a:ext cx="26" cy="27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1828" name="Oval 84">
              <a:extLst>
                <a:ext uri="{FF2B5EF4-FFF2-40B4-BE49-F238E27FC236}">
                  <a16:creationId xmlns:a16="http://schemas.microsoft.com/office/drawing/2014/main" id="{F3C48265-AC44-1018-19E8-B01DA24CF1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" y="852"/>
              <a:ext cx="26" cy="27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1829" name="Oval 85">
              <a:extLst>
                <a:ext uri="{FF2B5EF4-FFF2-40B4-BE49-F238E27FC236}">
                  <a16:creationId xmlns:a16="http://schemas.microsoft.com/office/drawing/2014/main" id="{49397755-75D9-717B-AA73-388D2F328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5" y="857"/>
              <a:ext cx="26" cy="27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1830" name="Oval 86">
              <a:extLst>
                <a:ext uri="{FF2B5EF4-FFF2-40B4-BE49-F238E27FC236}">
                  <a16:creationId xmlns:a16="http://schemas.microsoft.com/office/drawing/2014/main" id="{CC5F7EAB-BCF8-A7BE-EC1A-3E342886C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5" y="852"/>
              <a:ext cx="26" cy="27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1831" name="Oval 87">
              <a:extLst>
                <a:ext uri="{FF2B5EF4-FFF2-40B4-BE49-F238E27FC236}">
                  <a16:creationId xmlns:a16="http://schemas.microsoft.com/office/drawing/2014/main" id="{C0FD4BC4-2B11-6CA3-B613-6DB1B6CD5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2" y="847"/>
              <a:ext cx="26" cy="27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1832" name="Freeform 88">
              <a:extLst>
                <a:ext uri="{FF2B5EF4-FFF2-40B4-BE49-F238E27FC236}">
                  <a16:creationId xmlns:a16="http://schemas.microsoft.com/office/drawing/2014/main" id="{F5767F13-9486-AAC8-7FD5-0131A574A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8" y="236"/>
              <a:ext cx="29" cy="30"/>
            </a:xfrm>
            <a:custGeom>
              <a:avLst/>
              <a:gdLst>
                <a:gd name="T0" fmla="*/ 15 w 29"/>
                <a:gd name="T1" fmla="*/ 0 h 30"/>
                <a:gd name="T2" fmla="*/ 29 w 29"/>
                <a:gd name="T3" fmla="*/ 30 h 30"/>
                <a:gd name="T4" fmla="*/ 0 w 29"/>
                <a:gd name="T5" fmla="*/ 30 h 30"/>
                <a:gd name="T6" fmla="*/ 15 w 29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"/>
                <a:gd name="T13" fmla="*/ 0 h 30"/>
                <a:gd name="T14" fmla="*/ 29 w 29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" h="30">
                  <a:moveTo>
                    <a:pt x="15" y="0"/>
                  </a:moveTo>
                  <a:lnTo>
                    <a:pt x="29" y="30"/>
                  </a:lnTo>
                  <a:lnTo>
                    <a:pt x="0" y="3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31833" name="Freeform 89">
              <a:extLst>
                <a:ext uri="{FF2B5EF4-FFF2-40B4-BE49-F238E27FC236}">
                  <a16:creationId xmlns:a16="http://schemas.microsoft.com/office/drawing/2014/main" id="{74C7D274-BE07-110A-F0DD-30EE5CCA5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4" y="298"/>
              <a:ext cx="28" cy="30"/>
            </a:xfrm>
            <a:custGeom>
              <a:avLst/>
              <a:gdLst>
                <a:gd name="T0" fmla="*/ 14 w 28"/>
                <a:gd name="T1" fmla="*/ 0 h 30"/>
                <a:gd name="T2" fmla="*/ 28 w 28"/>
                <a:gd name="T3" fmla="*/ 30 h 30"/>
                <a:gd name="T4" fmla="*/ 0 w 28"/>
                <a:gd name="T5" fmla="*/ 30 h 30"/>
                <a:gd name="T6" fmla="*/ 14 w 28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"/>
                <a:gd name="T13" fmla="*/ 0 h 30"/>
                <a:gd name="T14" fmla="*/ 28 w 28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" h="30">
                  <a:moveTo>
                    <a:pt x="14" y="0"/>
                  </a:moveTo>
                  <a:lnTo>
                    <a:pt x="28" y="30"/>
                  </a:lnTo>
                  <a:lnTo>
                    <a:pt x="0" y="3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31834" name="Freeform 90">
              <a:extLst>
                <a:ext uri="{FF2B5EF4-FFF2-40B4-BE49-F238E27FC236}">
                  <a16:creationId xmlns:a16="http://schemas.microsoft.com/office/drawing/2014/main" id="{23317285-48DF-C7FA-45F4-C19FAE61C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8" y="223"/>
              <a:ext cx="29" cy="30"/>
            </a:xfrm>
            <a:custGeom>
              <a:avLst/>
              <a:gdLst>
                <a:gd name="T0" fmla="*/ 14 w 29"/>
                <a:gd name="T1" fmla="*/ 0 h 30"/>
                <a:gd name="T2" fmla="*/ 29 w 29"/>
                <a:gd name="T3" fmla="*/ 30 h 30"/>
                <a:gd name="T4" fmla="*/ 0 w 29"/>
                <a:gd name="T5" fmla="*/ 30 h 30"/>
                <a:gd name="T6" fmla="*/ 14 w 29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"/>
                <a:gd name="T13" fmla="*/ 0 h 30"/>
                <a:gd name="T14" fmla="*/ 29 w 29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" h="30">
                  <a:moveTo>
                    <a:pt x="14" y="0"/>
                  </a:moveTo>
                  <a:lnTo>
                    <a:pt x="29" y="30"/>
                  </a:lnTo>
                  <a:lnTo>
                    <a:pt x="0" y="3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31835" name="Freeform 91">
              <a:extLst>
                <a:ext uri="{FF2B5EF4-FFF2-40B4-BE49-F238E27FC236}">
                  <a16:creationId xmlns:a16="http://schemas.microsoft.com/office/drawing/2014/main" id="{666E7B92-1977-A600-C457-3D3174268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4" y="313"/>
              <a:ext cx="29" cy="30"/>
            </a:xfrm>
            <a:custGeom>
              <a:avLst/>
              <a:gdLst>
                <a:gd name="T0" fmla="*/ 14 w 29"/>
                <a:gd name="T1" fmla="*/ 0 h 30"/>
                <a:gd name="T2" fmla="*/ 29 w 29"/>
                <a:gd name="T3" fmla="*/ 30 h 30"/>
                <a:gd name="T4" fmla="*/ 0 w 29"/>
                <a:gd name="T5" fmla="*/ 30 h 30"/>
                <a:gd name="T6" fmla="*/ 14 w 29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"/>
                <a:gd name="T13" fmla="*/ 0 h 30"/>
                <a:gd name="T14" fmla="*/ 29 w 29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" h="30">
                  <a:moveTo>
                    <a:pt x="14" y="0"/>
                  </a:moveTo>
                  <a:lnTo>
                    <a:pt x="29" y="30"/>
                  </a:lnTo>
                  <a:lnTo>
                    <a:pt x="0" y="3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31836" name="Rectangle 92">
              <a:extLst>
                <a:ext uri="{FF2B5EF4-FFF2-40B4-BE49-F238E27FC236}">
                  <a16:creationId xmlns:a16="http://schemas.microsoft.com/office/drawing/2014/main" id="{F9993FEA-2C50-DCAC-196C-9074F29161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0" y="1308"/>
              <a:ext cx="31" cy="3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1837" name="Rectangle 93">
              <a:extLst>
                <a:ext uri="{FF2B5EF4-FFF2-40B4-BE49-F238E27FC236}">
                  <a16:creationId xmlns:a16="http://schemas.microsoft.com/office/drawing/2014/main" id="{F8295D32-1414-9A3D-9BDD-04A606FEF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7" y="1028"/>
              <a:ext cx="31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1838" name="Rectangle 94">
              <a:extLst>
                <a:ext uri="{FF2B5EF4-FFF2-40B4-BE49-F238E27FC236}">
                  <a16:creationId xmlns:a16="http://schemas.microsoft.com/office/drawing/2014/main" id="{FAAD5825-A6FB-547B-B510-563A73EC3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4" y="1425"/>
              <a:ext cx="31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1839" name="Rectangle 95">
              <a:extLst>
                <a:ext uri="{FF2B5EF4-FFF2-40B4-BE49-F238E27FC236}">
                  <a16:creationId xmlns:a16="http://schemas.microsoft.com/office/drawing/2014/main" id="{789DC2F0-2E28-D4C2-03FB-A84FB37BE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1" y="1380"/>
              <a:ext cx="31" cy="3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1840" name="Rectangle 96">
              <a:extLst>
                <a:ext uri="{FF2B5EF4-FFF2-40B4-BE49-F238E27FC236}">
                  <a16:creationId xmlns:a16="http://schemas.microsoft.com/office/drawing/2014/main" id="{B4577E93-5146-05C6-7F68-98F01B462E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5" y="1472"/>
              <a:ext cx="169" cy="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900" b="0">
                  <a:solidFill>
                    <a:srgbClr val="000000"/>
                  </a:solidFill>
                </a:rPr>
                <a:t>-25</a:t>
              </a:r>
              <a:endParaRPr lang="en-US" altLang="en-US" sz="24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1841" name="Rectangle 97">
              <a:extLst>
                <a:ext uri="{FF2B5EF4-FFF2-40B4-BE49-F238E27FC236}">
                  <a16:creationId xmlns:a16="http://schemas.microsoft.com/office/drawing/2014/main" id="{A2A42D85-B8C7-5790-8490-157237571C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5" y="1334"/>
              <a:ext cx="169" cy="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900" b="0">
                  <a:solidFill>
                    <a:srgbClr val="000000"/>
                  </a:solidFill>
                </a:rPr>
                <a:t>-20</a:t>
              </a:r>
              <a:endParaRPr lang="en-US" altLang="en-US" sz="24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1842" name="Rectangle 98">
              <a:extLst>
                <a:ext uri="{FF2B5EF4-FFF2-40B4-BE49-F238E27FC236}">
                  <a16:creationId xmlns:a16="http://schemas.microsoft.com/office/drawing/2014/main" id="{66BC5C80-54D0-4CC5-2CF7-EAB0CE876E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5" y="1189"/>
              <a:ext cx="169" cy="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900" b="0">
                  <a:solidFill>
                    <a:srgbClr val="000000"/>
                  </a:solidFill>
                </a:rPr>
                <a:t>-15</a:t>
              </a:r>
              <a:endParaRPr lang="en-US" altLang="en-US" sz="24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1843" name="Rectangle 99">
              <a:extLst>
                <a:ext uri="{FF2B5EF4-FFF2-40B4-BE49-F238E27FC236}">
                  <a16:creationId xmlns:a16="http://schemas.microsoft.com/office/drawing/2014/main" id="{896A060C-77ED-7663-E1E4-FED7348F89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5" y="1053"/>
              <a:ext cx="169" cy="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900" b="0">
                  <a:solidFill>
                    <a:srgbClr val="000000"/>
                  </a:solidFill>
                </a:rPr>
                <a:t>-10</a:t>
              </a:r>
              <a:endParaRPr lang="en-US" altLang="en-US" sz="24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1844" name="Rectangle 100">
              <a:extLst>
                <a:ext uri="{FF2B5EF4-FFF2-40B4-BE49-F238E27FC236}">
                  <a16:creationId xmlns:a16="http://schemas.microsoft.com/office/drawing/2014/main" id="{BC33FA90-D963-7831-68CE-83DB252B49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4" y="915"/>
              <a:ext cx="104" cy="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900" b="0">
                  <a:solidFill>
                    <a:srgbClr val="000000"/>
                  </a:solidFill>
                </a:rPr>
                <a:t>-5</a:t>
              </a:r>
              <a:endParaRPr lang="en-US" altLang="en-US" sz="24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1845" name="Rectangle 101">
              <a:extLst>
                <a:ext uri="{FF2B5EF4-FFF2-40B4-BE49-F238E27FC236}">
                  <a16:creationId xmlns:a16="http://schemas.microsoft.com/office/drawing/2014/main" id="{42E33242-FA88-E418-8AA5-0C6854110B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5" y="774"/>
              <a:ext cx="65" cy="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900" b="0">
                  <a:solidFill>
                    <a:srgbClr val="000000"/>
                  </a:solidFill>
                </a:rPr>
                <a:t>0</a:t>
              </a:r>
              <a:endParaRPr lang="en-US" altLang="en-US" sz="24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1846" name="Rectangle 102">
              <a:extLst>
                <a:ext uri="{FF2B5EF4-FFF2-40B4-BE49-F238E27FC236}">
                  <a16:creationId xmlns:a16="http://schemas.microsoft.com/office/drawing/2014/main" id="{BE6106CC-3D87-EC32-9F34-F4CCD13B59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5" y="631"/>
              <a:ext cx="65" cy="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900" b="0">
                  <a:solidFill>
                    <a:srgbClr val="000000"/>
                  </a:solidFill>
                </a:rPr>
                <a:t>5</a:t>
              </a:r>
              <a:endParaRPr lang="en-US" altLang="en-US" sz="24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1847" name="Rectangle 103">
              <a:extLst>
                <a:ext uri="{FF2B5EF4-FFF2-40B4-BE49-F238E27FC236}">
                  <a16:creationId xmlns:a16="http://schemas.microsoft.com/office/drawing/2014/main" id="{7EE23FCD-D6C6-9AFF-C58F-CE24AD17E5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6" y="493"/>
              <a:ext cx="130" cy="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900" b="0">
                  <a:solidFill>
                    <a:srgbClr val="000000"/>
                  </a:solidFill>
                </a:rPr>
                <a:t>10</a:t>
              </a:r>
              <a:endParaRPr lang="en-US" altLang="en-US" sz="24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1848" name="Rectangle 104">
              <a:extLst>
                <a:ext uri="{FF2B5EF4-FFF2-40B4-BE49-F238E27FC236}">
                  <a16:creationId xmlns:a16="http://schemas.microsoft.com/office/drawing/2014/main" id="{5C3A8B30-CA6C-50A3-A9BA-1C64BD3587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6" y="354"/>
              <a:ext cx="130" cy="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900" b="0">
                  <a:solidFill>
                    <a:srgbClr val="000000"/>
                  </a:solidFill>
                </a:rPr>
                <a:t>15</a:t>
              </a:r>
              <a:endParaRPr lang="en-US" altLang="en-US" sz="24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1849" name="Rectangle 105">
              <a:extLst>
                <a:ext uri="{FF2B5EF4-FFF2-40B4-BE49-F238E27FC236}">
                  <a16:creationId xmlns:a16="http://schemas.microsoft.com/office/drawing/2014/main" id="{40EBF3DC-C502-714C-C311-0C54859387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6" y="214"/>
              <a:ext cx="130" cy="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900" b="0">
                  <a:solidFill>
                    <a:srgbClr val="000000"/>
                  </a:solidFill>
                </a:rPr>
                <a:t>20</a:t>
              </a:r>
              <a:endParaRPr lang="en-US" altLang="en-US" sz="24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1850" name="Rectangle 106">
              <a:extLst>
                <a:ext uri="{FF2B5EF4-FFF2-40B4-BE49-F238E27FC236}">
                  <a16:creationId xmlns:a16="http://schemas.microsoft.com/office/drawing/2014/main" id="{DF75C174-3F2D-EF57-943F-AD774F5C1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6" y="75"/>
              <a:ext cx="130" cy="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900" b="0">
                  <a:solidFill>
                    <a:srgbClr val="000000"/>
                  </a:solidFill>
                </a:rPr>
                <a:t>25</a:t>
              </a:r>
              <a:endParaRPr lang="en-US" altLang="en-US" sz="24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1851" name="Rectangle 107">
              <a:extLst>
                <a:ext uri="{FF2B5EF4-FFF2-40B4-BE49-F238E27FC236}">
                  <a16:creationId xmlns:a16="http://schemas.microsoft.com/office/drawing/2014/main" id="{3B60C799-9EB8-4998-6C88-9D49D9154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5" y="1574"/>
              <a:ext cx="170" cy="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900" b="0">
                  <a:solidFill>
                    <a:srgbClr val="000000"/>
                  </a:solidFill>
                </a:rPr>
                <a:t>-30</a:t>
              </a:r>
              <a:endParaRPr lang="en-US" altLang="en-US" sz="24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1852" name="Rectangle 108">
              <a:extLst>
                <a:ext uri="{FF2B5EF4-FFF2-40B4-BE49-F238E27FC236}">
                  <a16:creationId xmlns:a16="http://schemas.microsoft.com/office/drawing/2014/main" id="{42049EF7-49BE-0669-D9FA-FA9095EBF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4" y="1574"/>
              <a:ext cx="169" cy="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900" b="0">
                  <a:solidFill>
                    <a:srgbClr val="000000"/>
                  </a:solidFill>
                </a:rPr>
                <a:t>-20</a:t>
              </a:r>
              <a:endParaRPr lang="en-US" altLang="en-US" sz="24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1853" name="Rectangle 109">
              <a:extLst>
                <a:ext uri="{FF2B5EF4-FFF2-40B4-BE49-F238E27FC236}">
                  <a16:creationId xmlns:a16="http://schemas.microsoft.com/office/drawing/2014/main" id="{A64DE8EE-BFB8-1C65-47BF-50BD7C778D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3" y="1574"/>
              <a:ext cx="169" cy="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900" b="0">
                  <a:solidFill>
                    <a:srgbClr val="000000"/>
                  </a:solidFill>
                </a:rPr>
                <a:t>-10</a:t>
              </a:r>
              <a:endParaRPr lang="en-US" altLang="en-US" sz="24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1854" name="Rectangle 110">
              <a:extLst>
                <a:ext uri="{FF2B5EF4-FFF2-40B4-BE49-F238E27FC236}">
                  <a16:creationId xmlns:a16="http://schemas.microsoft.com/office/drawing/2014/main" id="{B7C14428-5866-A37F-9810-4B995A60E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0" y="1574"/>
              <a:ext cx="65" cy="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900" b="0">
                  <a:solidFill>
                    <a:srgbClr val="000000"/>
                  </a:solidFill>
                </a:rPr>
                <a:t>0</a:t>
              </a:r>
              <a:endParaRPr lang="en-US" altLang="en-US" sz="24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1855" name="Rectangle 111">
              <a:extLst>
                <a:ext uri="{FF2B5EF4-FFF2-40B4-BE49-F238E27FC236}">
                  <a16:creationId xmlns:a16="http://schemas.microsoft.com/office/drawing/2014/main" id="{7995E459-0D25-B890-C5D1-23A8E53A0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4" y="1574"/>
              <a:ext cx="131" cy="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900" b="0">
                  <a:solidFill>
                    <a:srgbClr val="000000"/>
                  </a:solidFill>
                </a:rPr>
                <a:t>10</a:t>
              </a:r>
              <a:endParaRPr lang="en-US" altLang="en-US" sz="24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1856" name="Rectangle 112">
              <a:extLst>
                <a:ext uri="{FF2B5EF4-FFF2-40B4-BE49-F238E27FC236}">
                  <a16:creationId xmlns:a16="http://schemas.microsoft.com/office/drawing/2014/main" id="{69D018BC-91C0-2594-32B0-873CEC14A6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0" y="1400"/>
              <a:ext cx="228" cy="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900" b="0">
                  <a:solidFill>
                    <a:srgbClr val="000000"/>
                  </a:solidFill>
                </a:rPr>
                <a:t>PC1</a:t>
              </a:r>
              <a:endParaRPr lang="en-US" altLang="en-US" sz="24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1857" name="Rectangle 113">
              <a:extLst>
                <a:ext uri="{FF2B5EF4-FFF2-40B4-BE49-F238E27FC236}">
                  <a16:creationId xmlns:a16="http://schemas.microsoft.com/office/drawing/2014/main" id="{5A8188E4-4745-D820-AE04-6FB281FE3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" y="141"/>
              <a:ext cx="228" cy="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900" b="0">
                  <a:solidFill>
                    <a:srgbClr val="000000"/>
                  </a:solidFill>
                </a:rPr>
                <a:t>PC2</a:t>
              </a:r>
              <a:endParaRPr lang="en-US" altLang="en-US" sz="24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1858" name="Oval 114">
              <a:extLst>
                <a:ext uri="{FF2B5EF4-FFF2-40B4-BE49-F238E27FC236}">
                  <a16:creationId xmlns:a16="http://schemas.microsoft.com/office/drawing/2014/main" id="{5F707893-7F68-7458-522E-0C10F7C7A1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205824">
              <a:off x="3236" y="1099"/>
              <a:ext cx="747" cy="308"/>
            </a:xfrm>
            <a:prstGeom prst="ellipse">
              <a:avLst/>
            </a:prstGeom>
            <a:noFill/>
            <a:ln w="25400">
              <a:solidFill>
                <a:srgbClr val="3399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1859" name="Text Box 115">
              <a:extLst>
                <a:ext uri="{FF2B5EF4-FFF2-40B4-BE49-F238E27FC236}">
                  <a16:creationId xmlns:a16="http://schemas.microsoft.com/office/drawing/2014/main" id="{D0D80EC8-A1A2-3821-0A35-14E72B786A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2" y="1201"/>
              <a:ext cx="619" cy="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  <a:latin typeface="Times New Roman" panose="02020603050405020304" pitchFamily="18" charset="0"/>
                </a:rPr>
                <a:t>PAP</a:t>
              </a:r>
            </a:p>
          </p:txBody>
        </p:sp>
        <p:sp>
          <p:nvSpPr>
            <p:cNvPr id="31860" name="Oval 116">
              <a:extLst>
                <a:ext uri="{FF2B5EF4-FFF2-40B4-BE49-F238E27FC236}">
                  <a16:creationId xmlns:a16="http://schemas.microsoft.com/office/drawing/2014/main" id="{F7A3C3DE-4326-0B43-E21C-626E38B568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6" y="198"/>
              <a:ext cx="307" cy="198"/>
            </a:xfrm>
            <a:prstGeom prst="ellipse">
              <a:avLst/>
            </a:prstGeom>
            <a:noFill/>
            <a:ln w="25400">
              <a:solidFill>
                <a:srgbClr val="66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1861" name="Text Box 117">
              <a:extLst>
                <a:ext uri="{FF2B5EF4-FFF2-40B4-BE49-F238E27FC236}">
                  <a16:creationId xmlns:a16="http://schemas.microsoft.com/office/drawing/2014/main" id="{5FD696AD-B828-1DB4-C0AC-D9578F7BDB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5" y="384"/>
              <a:ext cx="749" cy="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  <a:latin typeface="Times New Roman" panose="02020603050405020304" pitchFamily="18" charset="0"/>
                </a:rPr>
                <a:t>ANIT</a:t>
              </a:r>
            </a:p>
          </p:txBody>
        </p:sp>
        <p:sp>
          <p:nvSpPr>
            <p:cNvPr id="31862" name="Oval 118">
              <a:extLst>
                <a:ext uri="{FF2B5EF4-FFF2-40B4-BE49-F238E27FC236}">
                  <a16:creationId xmlns:a16="http://schemas.microsoft.com/office/drawing/2014/main" id="{748789C9-CE5D-2956-AEC0-CF021CF69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660"/>
              <a:ext cx="593" cy="330"/>
            </a:xfrm>
            <a:prstGeom prst="ellipse">
              <a:avLst/>
            </a:prstGeom>
            <a:noFill/>
            <a:ln w="254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1863" name="Text Box 119">
              <a:extLst>
                <a:ext uri="{FF2B5EF4-FFF2-40B4-BE49-F238E27FC236}">
                  <a16:creationId xmlns:a16="http://schemas.microsoft.com/office/drawing/2014/main" id="{23AD566F-0D66-7AD6-2AD4-CD61FA9D11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5" y="1008"/>
              <a:ext cx="905" cy="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  <a:latin typeface="Times New Roman" panose="02020603050405020304" pitchFamily="18" charset="0"/>
                </a:rPr>
                <a:t>Control</a:t>
              </a:r>
            </a:p>
          </p:txBody>
        </p:sp>
        <p:sp>
          <p:nvSpPr>
            <p:cNvPr id="31864" name="Line 120">
              <a:extLst>
                <a:ext uri="{FF2B5EF4-FFF2-40B4-BE49-F238E27FC236}">
                  <a16:creationId xmlns:a16="http://schemas.microsoft.com/office/drawing/2014/main" id="{4C520820-B945-7EEB-AB5A-AD06849957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36" y="1455"/>
              <a:ext cx="1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pic>
        <p:nvPicPr>
          <p:cNvPr id="31750" name="Picture 5" descr="Screen Shot 2015-05-27 at 7.51.50 PM.png">
            <a:extLst>
              <a:ext uri="{FF2B5EF4-FFF2-40B4-BE49-F238E27FC236}">
                <a16:creationId xmlns:a16="http://schemas.microsoft.com/office/drawing/2014/main" id="{1DD5A88B-ECEB-669B-B014-4F5407B1C8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4437063"/>
            <a:ext cx="2447925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itle 1">
            <a:extLst>
              <a:ext uri="{FF2B5EF4-FFF2-40B4-BE49-F238E27FC236}">
                <a16:creationId xmlns:a16="http://schemas.microsoft.com/office/drawing/2014/main" id="{D50DD598-0430-6D5E-2F70-71EDFD5145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3850" y="25400"/>
            <a:ext cx="8410575" cy="1062038"/>
          </a:xfrm>
        </p:spPr>
        <p:txBody>
          <a:bodyPr/>
          <a:lstStyle/>
          <a:p>
            <a:r>
              <a:rPr lang="en-US" altLang="en-US" sz="4800">
                <a:latin typeface="Arial" panose="020B0604020202020204" pitchFamily="34" charset="0"/>
                <a:cs typeface="Calibri" panose="020F0502020204030204" pitchFamily="34" charset="0"/>
              </a:rPr>
              <a:t>Key Parameters</a:t>
            </a:r>
          </a:p>
        </p:txBody>
      </p:sp>
      <p:sp>
        <p:nvSpPr>
          <p:cNvPr id="81922" name="Content Placeholder 2">
            <a:extLst>
              <a:ext uri="{FF2B5EF4-FFF2-40B4-BE49-F238E27FC236}">
                <a16:creationId xmlns:a16="http://schemas.microsoft.com/office/drawing/2014/main" id="{AFDD2F51-F0E7-2D7E-7917-DD5A91EA1B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5288" y="1773238"/>
            <a:ext cx="3313112" cy="4364037"/>
          </a:xfrm>
        </p:spPr>
        <p:txBody>
          <a:bodyPr/>
          <a:lstStyle/>
          <a:p>
            <a:r>
              <a:rPr lang="en-US" altLang="en-US" sz="2800">
                <a:latin typeface="Arial" panose="020B0604020202020204" pitchFamily="34" charset="0"/>
                <a:cs typeface="Calibri" panose="020F0502020204030204" pitchFamily="34" charset="0"/>
              </a:rPr>
              <a:t>Similarity between samples</a:t>
            </a:r>
          </a:p>
          <a:p>
            <a:r>
              <a:rPr lang="en-US" altLang="en-US" sz="2800">
                <a:latin typeface="Arial" panose="020B0604020202020204" pitchFamily="34" charset="0"/>
                <a:cs typeface="Calibri" panose="020F0502020204030204" pitchFamily="34" charset="0"/>
              </a:rPr>
              <a:t>Similarity between clusters</a:t>
            </a:r>
          </a:p>
        </p:txBody>
      </p:sp>
      <p:grpSp>
        <p:nvGrpSpPr>
          <p:cNvPr id="81923" name="Group 3">
            <a:extLst>
              <a:ext uri="{FF2B5EF4-FFF2-40B4-BE49-F238E27FC236}">
                <a16:creationId xmlns:a16="http://schemas.microsoft.com/office/drawing/2014/main" id="{80D7D91F-C357-1411-B462-244701A6459F}"/>
              </a:ext>
            </a:extLst>
          </p:cNvPr>
          <p:cNvGrpSpPr>
            <a:grpSpLocks/>
          </p:cNvGrpSpPr>
          <p:nvPr/>
        </p:nvGrpSpPr>
        <p:grpSpPr bwMode="auto">
          <a:xfrm>
            <a:off x="3621088" y="963513"/>
            <a:ext cx="3924300" cy="5057775"/>
            <a:chOff x="2262188" y="1371600"/>
            <a:chExt cx="3924300" cy="5057775"/>
          </a:xfrm>
        </p:grpSpPr>
        <p:sp>
          <p:nvSpPr>
            <p:cNvPr id="81924" name="AutoShape 4">
              <a:extLst>
                <a:ext uri="{FF2B5EF4-FFF2-40B4-BE49-F238E27FC236}">
                  <a16:creationId xmlns:a16="http://schemas.microsoft.com/office/drawing/2014/main" id="{BFD29F04-433F-6774-8EFA-CF9C5C274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1713" y="1371600"/>
              <a:ext cx="3905250" cy="1581150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>
                  <a:solidFill>
                    <a:srgbClr val="000090"/>
                  </a:solidFill>
                </a:rPr>
                <a:t>Calculate the similarity between all possible combinations of two profiles</a:t>
              </a:r>
            </a:p>
          </p:txBody>
        </p:sp>
        <p:sp>
          <p:nvSpPr>
            <p:cNvPr id="81925" name="AutoShape 5">
              <a:extLst>
                <a:ext uri="{FF2B5EF4-FFF2-40B4-BE49-F238E27FC236}">
                  <a16:creationId xmlns:a16="http://schemas.microsoft.com/office/drawing/2014/main" id="{22703A37-3EF2-238D-7BAF-642F205AB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475" y="3352800"/>
              <a:ext cx="3895725" cy="1371600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>
                  <a:solidFill>
                    <a:srgbClr val="000090"/>
                  </a:solidFill>
                </a:rPr>
                <a:t>Two most similar clusters are grouped together to form a new cluster</a:t>
              </a:r>
            </a:p>
          </p:txBody>
        </p:sp>
        <p:sp>
          <p:nvSpPr>
            <p:cNvPr id="81926" name="AutoShape 6">
              <a:extLst>
                <a:ext uri="{FF2B5EF4-FFF2-40B4-BE49-F238E27FC236}">
                  <a16:creationId xmlns:a16="http://schemas.microsoft.com/office/drawing/2014/main" id="{07530918-A5D8-86D4-16F0-168F0F1EC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2188" y="5057775"/>
              <a:ext cx="3924300" cy="1371600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>
                  <a:solidFill>
                    <a:srgbClr val="000090"/>
                  </a:solidFill>
                </a:rPr>
                <a:t>Calculate the similarity between the new cluster and all remaining clusters.</a:t>
              </a:r>
            </a:p>
          </p:txBody>
        </p:sp>
        <p:cxnSp>
          <p:nvCxnSpPr>
            <p:cNvPr id="81927" name="AutoShape 8">
              <a:extLst>
                <a:ext uri="{FF2B5EF4-FFF2-40B4-BE49-F238E27FC236}">
                  <a16:creationId xmlns:a16="http://schemas.microsoft.com/office/drawing/2014/main" id="{72583A06-3CE0-8437-7943-A29FE7F2B686}"/>
                </a:ext>
              </a:extLst>
            </p:cNvPr>
            <p:cNvCxnSpPr>
              <a:cxnSpLocks noChangeShapeType="1"/>
              <a:stCxn id="81924" idx="2"/>
              <a:endCxn id="81925" idx="0"/>
            </p:cNvCxnSpPr>
            <p:nvPr/>
          </p:nvCxnSpPr>
          <p:spPr bwMode="auto">
            <a:xfrm>
              <a:off x="4224338" y="2952750"/>
              <a:ext cx="0" cy="400050"/>
            </a:xfrm>
            <a:prstGeom prst="straightConnector1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928" name="AutoShape 9">
              <a:extLst>
                <a:ext uri="{FF2B5EF4-FFF2-40B4-BE49-F238E27FC236}">
                  <a16:creationId xmlns:a16="http://schemas.microsoft.com/office/drawing/2014/main" id="{7F1C4E78-6945-FFD4-76AF-30384E7D33E0}"/>
                </a:ext>
              </a:extLst>
            </p:cNvPr>
            <p:cNvCxnSpPr>
              <a:cxnSpLocks noChangeShapeType="1"/>
              <a:stCxn id="81925" idx="2"/>
              <a:endCxn id="81926" idx="0"/>
            </p:cNvCxnSpPr>
            <p:nvPr/>
          </p:nvCxnSpPr>
          <p:spPr bwMode="auto">
            <a:xfrm>
              <a:off x="4224338" y="4724400"/>
              <a:ext cx="0" cy="333375"/>
            </a:xfrm>
            <a:prstGeom prst="straightConnector1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929" name="AutoShape 10">
              <a:extLst>
                <a:ext uri="{FF2B5EF4-FFF2-40B4-BE49-F238E27FC236}">
                  <a16:creationId xmlns:a16="http://schemas.microsoft.com/office/drawing/2014/main" id="{8866EE50-6CC9-D20A-AE65-B0263E52B32A}"/>
                </a:ext>
              </a:extLst>
            </p:cNvPr>
            <p:cNvCxnSpPr>
              <a:cxnSpLocks noChangeShapeType="1"/>
              <a:stCxn id="81926" idx="3"/>
              <a:endCxn id="81925" idx="3"/>
            </p:cNvCxnSpPr>
            <p:nvPr/>
          </p:nvCxnSpPr>
          <p:spPr bwMode="auto">
            <a:xfrm flipH="1" flipV="1">
              <a:off x="6172200" y="4038600"/>
              <a:ext cx="14288" cy="1704975"/>
            </a:xfrm>
            <a:prstGeom prst="bentConnector3">
              <a:avLst>
                <a:gd name="adj1" fmla="val -5033426"/>
              </a:avLst>
            </a:prstGeom>
            <a:noFill/>
            <a:ln w="34925">
              <a:solidFill>
                <a:schemeClr val="tx1"/>
              </a:solidFill>
              <a:miter lim="800000"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>
            <a:extLst>
              <a:ext uri="{FF2B5EF4-FFF2-40B4-BE49-F238E27FC236}">
                <a16:creationId xmlns:a16="http://schemas.microsoft.com/office/drawing/2014/main" id="{70E98646-B474-98FF-99F6-FA0D0377CB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8475" y="93663"/>
            <a:ext cx="8147050" cy="1201737"/>
          </a:xfrm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K-means clustering</a:t>
            </a:r>
          </a:p>
        </p:txBody>
      </p:sp>
      <p:sp>
        <p:nvSpPr>
          <p:cNvPr id="82946" name="Rectangle 3">
            <a:extLst>
              <a:ext uri="{FF2B5EF4-FFF2-40B4-BE49-F238E27FC236}">
                <a16:creationId xmlns:a16="http://schemas.microsoft.com/office/drawing/2014/main" id="{B41A5D59-9266-C86C-C3D1-C6DE1D5790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412875"/>
            <a:ext cx="8280400" cy="4724400"/>
          </a:xfrm>
        </p:spPr>
        <p:txBody>
          <a:bodyPr/>
          <a:lstStyle/>
          <a:p>
            <a:pPr marL="514350" indent="-514350">
              <a:buFontTx/>
              <a:buAutoNum type="arabicPeriod"/>
            </a:pPr>
            <a:r>
              <a:rPr lang="en-CA" altLang="en-US" sz="2800" dirty="0">
                <a:latin typeface="Arial" panose="020B0604020202020204" pitchFamily="34" charset="0"/>
                <a:cs typeface="Calibri" panose="020F0502020204030204" pitchFamily="34" charset="0"/>
              </a:rPr>
              <a:t>Randomly chooses </a:t>
            </a:r>
            <a:r>
              <a:rPr lang="en-CA" altLang="en-US" sz="2800" i="1" dirty="0">
                <a:latin typeface="Arial" panose="020B0604020202020204" pitchFamily="34" charset="0"/>
                <a:cs typeface="Calibri" panose="020F0502020204030204" pitchFamily="34" charset="0"/>
              </a:rPr>
              <a:t>k</a:t>
            </a:r>
            <a:r>
              <a:rPr lang="en-CA" altLang="en-US" sz="2800" dirty="0">
                <a:latin typeface="Arial" panose="020B0604020202020204" pitchFamily="34" charset="0"/>
                <a:cs typeface="Calibri" panose="020F0502020204030204" pitchFamily="34" charset="0"/>
              </a:rPr>
              <a:t> observations from the dataset and uses these as the initial means</a:t>
            </a:r>
          </a:p>
          <a:p>
            <a:pPr marL="514350" indent="-514350">
              <a:buFontTx/>
              <a:buAutoNum type="arabicPeriod"/>
            </a:pPr>
            <a:r>
              <a:rPr lang="en-US" altLang="en-US" sz="2800" dirty="0">
                <a:latin typeface="Arial" panose="020B0604020202020204" pitchFamily="34" charset="0"/>
                <a:cs typeface="Calibri" panose="020F0502020204030204" pitchFamily="34" charset="0"/>
              </a:rPr>
              <a:t>For the next object calculate the similarity to each existing centroid</a:t>
            </a:r>
          </a:p>
          <a:p>
            <a:pPr marL="514350" indent="-514350">
              <a:buFontTx/>
              <a:buAutoNum type="arabicPeriod"/>
            </a:pPr>
            <a:r>
              <a:rPr lang="en-US" altLang="en-US" sz="2800" dirty="0">
                <a:latin typeface="Arial" panose="020B0604020202020204" pitchFamily="34" charset="0"/>
                <a:cs typeface="Calibri" panose="020F0502020204030204" pitchFamily="34" charset="0"/>
              </a:rPr>
              <a:t>If the similarity is greater than a threshold add the object to the existing cluster and re-compute the centroid, else use the object to start new cluster</a:t>
            </a:r>
          </a:p>
          <a:p>
            <a:pPr marL="514350" indent="-514350">
              <a:buFontTx/>
              <a:buAutoNum type="arabicPeriod"/>
            </a:pPr>
            <a:r>
              <a:rPr lang="en-US" altLang="en-US" sz="2800" dirty="0">
                <a:latin typeface="Arial" panose="020B0604020202020204" pitchFamily="34" charset="0"/>
                <a:cs typeface="Calibri" panose="020F0502020204030204" pitchFamily="34" charset="0"/>
              </a:rPr>
              <a:t>Return to step 2 and repeat until done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itle 1">
            <a:extLst>
              <a:ext uri="{FF2B5EF4-FFF2-40B4-BE49-F238E27FC236}">
                <a16:creationId xmlns:a16="http://schemas.microsoft.com/office/drawing/2014/main" id="{E06203A3-F0E4-DA63-FC4E-6A45D2253B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K-means Clustering</a:t>
            </a:r>
          </a:p>
        </p:txBody>
      </p:sp>
      <p:pic>
        <p:nvPicPr>
          <p:cNvPr id="83970" name="Picture 3">
            <a:extLst>
              <a:ext uri="{FF2B5EF4-FFF2-40B4-BE49-F238E27FC236}">
                <a16:creationId xmlns:a16="http://schemas.microsoft.com/office/drawing/2014/main" id="{C4BA020B-D155-D507-C490-0254BB042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484313"/>
            <a:ext cx="6264275" cy="422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1" name="Rectangle 4">
            <a:extLst>
              <a:ext uri="{FF2B5EF4-FFF2-40B4-BE49-F238E27FC236}">
                <a16:creationId xmlns:a16="http://schemas.microsoft.com/office/drawing/2014/main" id="{3205D02A-8261-D81C-1194-D1CD06E9EF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5805488"/>
            <a:ext cx="41036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n-US" altLang="en-US" sz="2600">
                <a:solidFill>
                  <a:srgbClr val="000090"/>
                </a:solidFill>
              </a:rPr>
              <a:t>K = 2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>
            <a:extLst>
              <a:ext uri="{FF2B5EF4-FFF2-40B4-BE49-F238E27FC236}">
                <a16:creationId xmlns:a16="http://schemas.microsoft.com/office/drawing/2014/main" id="{86FD9A80-C952-AD2D-1370-8BB3239187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Similarity Measurements</a:t>
            </a:r>
          </a:p>
        </p:txBody>
      </p:sp>
      <p:sp>
        <p:nvSpPr>
          <p:cNvPr id="84994" name="Rectangle 3">
            <a:extLst>
              <a:ext uri="{FF2B5EF4-FFF2-40B4-BE49-F238E27FC236}">
                <a16:creationId xmlns:a16="http://schemas.microsoft.com/office/drawing/2014/main" id="{C249F61F-697F-6479-D29F-A3BEBBFD5B2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981200"/>
            <a:ext cx="7950200" cy="4114800"/>
          </a:xfrm>
        </p:spPr>
        <p:txBody>
          <a:bodyPr/>
          <a:lstStyle/>
          <a:p>
            <a:r>
              <a:rPr lang="en-US" altLang="en-US" sz="2800"/>
              <a:t>Euclidean Distance: Absolute difference</a:t>
            </a:r>
          </a:p>
          <a:p>
            <a:endParaRPr lang="en-US" altLang="en-US" sz="2800"/>
          </a:p>
        </p:txBody>
      </p:sp>
      <p:graphicFrame>
        <p:nvGraphicFramePr>
          <p:cNvPr id="84995" name="Object 9">
            <a:extLst>
              <a:ext uri="{FF2B5EF4-FFF2-40B4-BE49-F238E27FC236}">
                <a16:creationId xmlns:a16="http://schemas.microsoft.com/office/drawing/2014/main" id="{D2A30E30-19B0-FB54-4B80-4E220244483C}"/>
              </a:ext>
            </a:extLst>
          </p:cNvPr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2268538" y="3128963"/>
          <a:ext cx="4264025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0" imgH="0" progId="Equation.3">
                  <p:embed/>
                </p:oleObj>
              </mc:Choice>
              <mc:Fallback>
                <p:oleObj name="Equation" r:id="rId2" imgW="0" imgH="0" progId="Equation.3">
                  <p:embed/>
                  <p:pic>
                    <p:nvPicPr>
                      <p:cNvPr id="0" name="Object 9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3128963"/>
                        <a:ext cx="4264025" cy="87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996" name="Object 11">
            <a:extLst>
              <a:ext uri="{FF2B5EF4-FFF2-40B4-BE49-F238E27FC236}">
                <a16:creationId xmlns:a16="http://schemas.microsoft.com/office/drawing/2014/main" id="{27FB5160-B377-040A-5084-1495B25A6B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54400" y="4494213"/>
          <a:ext cx="1089025" cy="1325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0" imgH="0" progId="Equation.3">
                  <p:embed/>
                </p:oleObj>
              </mc:Choice>
              <mc:Fallback>
                <p:oleObj name="Equation" r:id="rId4" imgW="0" imgH="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4400" y="4494213"/>
                        <a:ext cx="1089025" cy="1325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997" name="Object 12">
            <a:extLst>
              <a:ext uri="{FF2B5EF4-FFF2-40B4-BE49-F238E27FC236}">
                <a16:creationId xmlns:a16="http://schemas.microsoft.com/office/drawing/2014/main" id="{7CEF7EF4-33D9-F175-55C4-239AC988A6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80063" y="4398963"/>
          <a:ext cx="1162050" cy="1389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0" imgH="0" progId="Equation.3">
                  <p:embed/>
                </p:oleObj>
              </mc:Choice>
              <mc:Fallback>
                <p:oleObj name="Equation" r:id="rId6" imgW="0" imgH="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4398963"/>
                        <a:ext cx="1162050" cy="1389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>
            <a:extLst>
              <a:ext uri="{FF2B5EF4-FFF2-40B4-BE49-F238E27FC236}">
                <a16:creationId xmlns:a16="http://schemas.microsoft.com/office/drawing/2014/main" id="{FA22FF68-0161-D527-D59A-4719F915C8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3900" y="438150"/>
            <a:ext cx="7772400" cy="1035050"/>
          </a:xfrm>
        </p:spPr>
        <p:txBody>
          <a:bodyPr/>
          <a:lstStyle/>
          <a:p>
            <a:r>
              <a:rPr lang="en-US" altLang="en-US" sz="4800"/>
              <a:t>Similarity Measurements</a:t>
            </a:r>
          </a:p>
        </p:txBody>
      </p:sp>
      <p:sp>
        <p:nvSpPr>
          <p:cNvPr id="86018" name="Rectangle 3">
            <a:extLst>
              <a:ext uri="{FF2B5EF4-FFF2-40B4-BE49-F238E27FC236}">
                <a16:creationId xmlns:a16="http://schemas.microsoft.com/office/drawing/2014/main" id="{BCD6D635-BEF7-E541-AB74-D1D6C120003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723900" y="2030413"/>
            <a:ext cx="6819900" cy="628650"/>
          </a:xfrm>
        </p:spPr>
        <p:txBody>
          <a:bodyPr/>
          <a:lstStyle/>
          <a:p>
            <a:r>
              <a:rPr lang="en-US" altLang="en-US" sz="2800"/>
              <a:t>Pearson Correlation: Trend similarity</a:t>
            </a:r>
          </a:p>
        </p:txBody>
      </p:sp>
      <p:graphicFrame>
        <p:nvGraphicFramePr>
          <p:cNvPr id="86019" name="Object 9">
            <a:extLst>
              <a:ext uri="{FF2B5EF4-FFF2-40B4-BE49-F238E27FC236}">
                <a16:creationId xmlns:a16="http://schemas.microsoft.com/office/drawing/2014/main" id="{5595300C-D895-3234-4DC1-AD72A5326AFB}"/>
              </a:ext>
            </a:extLst>
          </p:cNvPr>
          <p:cNvGraphicFramePr>
            <a:graphicFrameLocks noGrp="1" noChangeAspect="1"/>
          </p:cNvGraphicFramePr>
          <p:nvPr>
            <p:ph sz="quarter" idx="3"/>
          </p:nvPr>
        </p:nvGraphicFramePr>
        <p:xfrm>
          <a:off x="1914525" y="2941638"/>
          <a:ext cx="564515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0" imgH="0" progId="Equation.3">
                  <p:embed/>
                </p:oleObj>
              </mc:Choice>
              <mc:Fallback>
                <p:oleObj name="Equation" r:id="rId2" imgW="0" imgH="0" progId="Equation.3">
                  <p:embed/>
                  <p:pic>
                    <p:nvPicPr>
                      <p:cNvPr id="0" name="Object 9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4525" y="2941638"/>
                        <a:ext cx="5645150" cy="109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3802" name="Group 74">
            <a:extLst>
              <a:ext uri="{FF2B5EF4-FFF2-40B4-BE49-F238E27FC236}">
                <a16:creationId xmlns:a16="http://schemas.microsoft.com/office/drawing/2014/main" id="{75361DB7-6169-0224-2DBE-8C272F857A96}"/>
              </a:ext>
            </a:extLst>
          </p:cNvPr>
          <p:cNvGrpSpPr>
            <a:grpSpLocks/>
          </p:cNvGrpSpPr>
          <p:nvPr/>
        </p:nvGrpSpPr>
        <p:grpSpPr bwMode="auto">
          <a:xfrm>
            <a:off x="530225" y="4552950"/>
            <a:ext cx="2000250" cy="1571625"/>
            <a:chOff x="456" y="3180"/>
            <a:chExt cx="1260" cy="990"/>
          </a:xfrm>
        </p:grpSpPr>
        <p:sp>
          <p:nvSpPr>
            <p:cNvPr id="86043" name="Line 12">
              <a:extLst>
                <a:ext uri="{FF2B5EF4-FFF2-40B4-BE49-F238E27FC236}">
                  <a16:creationId xmlns:a16="http://schemas.microsoft.com/office/drawing/2014/main" id="{5AD7EC13-8CD2-6FF9-0E42-6B8EE25F79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" y="4170"/>
              <a:ext cx="125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6044" name="Line 13">
              <a:extLst>
                <a:ext uri="{FF2B5EF4-FFF2-40B4-BE49-F238E27FC236}">
                  <a16:creationId xmlns:a16="http://schemas.microsoft.com/office/drawing/2014/main" id="{AE2D9D04-3219-BE56-F7FE-52DE030477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6" y="3180"/>
              <a:ext cx="0" cy="9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grpSp>
          <p:nvGrpSpPr>
            <p:cNvPr id="86045" name="Group 22">
              <a:extLst>
                <a:ext uri="{FF2B5EF4-FFF2-40B4-BE49-F238E27FC236}">
                  <a16:creationId xmlns:a16="http://schemas.microsoft.com/office/drawing/2014/main" id="{5A4E6C15-D248-1359-DF91-123E87E5D0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6" y="3240"/>
              <a:ext cx="958" cy="462"/>
              <a:chOff x="546" y="3240"/>
              <a:chExt cx="958" cy="462"/>
            </a:xfrm>
          </p:grpSpPr>
          <p:sp>
            <p:nvSpPr>
              <p:cNvPr id="86056" name="Freeform 14">
                <a:extLst>
                  <a:ext uri="{FF2B5EF4-FFF2-40B4-BE49-F238E27FC236}">
                    <a16:creationId xmlns:a16="http://schemas.microsoft.com/office/drawing/2014/main" id="{0857C261-22C5-6F52-C4BA-B520814609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" y="3249"/>
                <a:ext cx="906" cy="429"/>
              </a:xfrm>
              <a:custGeom>
                <a:avLst/>
                <a:gdLst>
                  <a:gd name="T0" fmla="*/ 0 w 906"/>
                  <a:gd name="T1" fmla="*/ 267 h 429"/>
                  <a:gd name="T2" fmla="*/ 186 w 906"/>
                  <a:gd name="T3" fmla="*/ 3 h 429"/>
                  <a:gd name="T4" fmla="*/ 420 w 906"/>
                  <a:gd name="T5" fmla="*/ 285 h 429"/>
                  <a:gd name="T6" fmla="*/ 666 w 906"/>
                  <a:gd name="T7" fmla="*/ 429 h 429"/>
                  <a:gd name="T8" fmla="*/ 792 w 906"/>
                  <a:gd name="T9" fmla="*/ 285 h 429"/>
                  <a:gd name="T10" fmla="*/ 906 w 906"/>
                  <a:gd name="T11" fmla="*/ 363 h 42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06" h="429">
                    <a:moveTo>
                      <a:pt x="0" y="267"/>
                    </a:moveTo>
                    <a:cubicBezTo>
                      <a:pt x="58" y="133"/>
                      <a:pt x="116" y="0"/>
                      <a:pt x="186" y="3"/>
                    </a:cubicBezTo>
                    <a:cubicBezTo>
                      <a:pt x="256" y="6"/>
                      <a:pt x="340" y="214"/>
                      <a:pt x="420" y="285"/>
                    </a:cubicBezTo>
                    <a:cubicBezTo>
                      <a:pt x="500" y="356"/>
                      <a:pt x="604" y="429"/>
                      <a:pt x="666" y="429"/>
                    </a:cubicBezTo>
                    <a:cubicBezTo>
                      <a:pt x="728" y="429"/>
                      <a:pt x="752" y="296"/>
                      <a:pt x="792" y="285"/>
                    </a:cubicBezTo>
                    <a:cubicBezTo>
                      <a:pt x="832" y="274"/>
                      <a:pt x="869" y="318"/>
                      <a:pt x="906" y="36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6057" name="Oval 16">
                <a:extLst>
                  <a:ext uri="{FF2B5EF4-FFF2-40B4-BE49-F238E27FC236}">
                    <a16:creationId xmlns:a16="http://schemas.microsoft.com/office/drawing/2014/main" id="{FF27E50F-ECBA-C69C-DC6E-4690302BAA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" y="3468"/>
                <a:ext cx="46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6058" name="Oval 17">
                <a:extLst>
                  <a:ext uri="{FF2B5EF4-FFF2-40B4-BE49-F238E27FC236}">
                    <a16:creationId xmlns:a16="http://schemas.microsoft.com/office/drawing/2014/main" id="{53FF2046-E982-C1D1-9C90-0A02DCE33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8" y="3594"/>
                <a:ext cx="46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6059" name="Oval 18">
                <a:extLst>
                  <a:ext uri="{FF2B5EF4-FFF2-40B4-BE49-F238E27FC236}">
                    <a16:creationId xmlns:a16="http://schemas.microsoft.com/office/drawing/2014/main" id="{13463C19-B43D-9AC0-91D4-134EA05A0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0" y="3474"/>
                <a:ext cx="46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6060" name="Oval 19">
                <a:extLst>
                  <a:ext uri="{FF2B5EF4-FFF2-40B4-BE49-F238E27FC236}">
                    <a16:creationId xmlns:a16="http://schemas.microsoft.com/office/drawing/2014/main" id="{7437B940-C2E9-12AB-4956-26362C744E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240"/>
                <a:ext cx="46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6061" name="Oval 20">
                <a:extLst>
                  <a:ext uri="{FF2B5EF4-FFF2-40B4-BE49-F238E27FC236}">
                    <a16:creationId xmlns:a16="http://schemas.microsoft.com/office/drawing/2014/main" id="{566E2980-E2D8-A63D-C2BC-09E4E640F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" y="3654"/>
                <a:ext cx="46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6062" name="Oval 21">
                <a:extLst>
                  <a:ext uri="{FF2B5EF4-FFF2-40B4-BE49-F238E27FC236}">
                    <a16:creationId xmlns:a16="http://schemas.microsoft.com/office/drawing/2014/main" id="{95C0A5D3-DAF4-DA06-3F65-F5333449E1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6" y="3510"/>
                <a:ext cx="46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6046" name="Group 23">
              <a:extLst>
                <a:ext uri="{FF2B5EF4-FFF2-40B4-BE49-F238E27FC236}">
                  <a16:creationId xmlns:a16="http://schemas.microsoft.com/office/drawing/2014/main" id="{3F81AC9B-55C2-B400-BBD0-09C70BD818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6" y="3498"/>
              <a:ext cx="958" cy="462"/>
              <a:chOff x="546" y="3240"/>
              <a:chExt cx="958" cy="462"/>
            </a:xfrm>
          </p:grpSpPr>
          <p:sp>
            <p:nvSpPr>
              <p:cNvPr id="86049" name="Freeform 24">
                <a:extLst>
                  <a:ext uri="{FF2B5EF4-FFF2-40B4-BE49-F238E27FC236}">
                    <a16:creationId xmlns:a16="http://schemas.microsoft.com/office/drawing/2014/main" id="{097EDFB9-0DBC-2A91-FE4E-0BB951E340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" y="3249"/>
                <a:ext cx="906" cy="429"/>
              </a:xfrm>
              <a:custGeom>
                <a:avLst/>
                <a:gdLst>
                  <a:gd name="T0" fmla="*/ 0 w 906"/>
                  <a:gd name="T1" fmla="*/ 267 h 429"/>
                  <a:gd name="T2" fmla="*/ 186 w 906"/>
                  <a:gd name="T3" fmla="*/ 3 h 429"/>
                  <a:gd name="T4" fmla="*/ 420 w 906"/>
                  <a:gd name="T5" fmla="*/ 285 h 429"/>
                  <a:gd name="T6" fmla="*/ 666 w 906"/>
                  <a:gd name="T7" fmla="*/ 429 h 429"/>
                  <a:gd name="T8" fmla="*/ 792 w 906"/>
                  <a:gd name="T9" fmla="*/ 285 h 429"/>
                  <a:gd name="T10" fmla="*/ 906 w 906"/>
                  <a:gd name="T11" fmla="*/ 363 h 42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06" h="429">
                    <a:moveTo>
                      <a:pt x="0" y="267"/>
                    </a:moveTo>
                    <a:cubicBezTo>
                      <a:pt x="58" y="133"/>
                      <a:pt x="116" y="0"/>
                      <a:pt x="186" y="3"/>
                    </a:cubicBezTo>
                    <a:cubicBezTo>
                      <a:pt x="256" y="6"/>
                      <a:pt x="340" y="214"/>
                      <a:pt x="420" y="285"/>
                    </a:cubicBezTo>
                    <a:cubicBezTo>
                      <a:pt x="500" y="356"/>
                      <a:pt x="604" y="429"/>
                      <a:pt x="666" y="429"/>
                    </a:cubicBezTo>
                    <a:cubicBezTo>
                      <a:pt x="728" y="429"/>
                      <a:pt x="752" y="296"/>
                      <a:pt x="792" y="285"/>
                    </a:cubicBezTo>
                    <a:cubicBezTo>
                      <a:pt x="832" y="274"/>
                      <a:pt x="869" y="318"/>
                      <a:pt x="906" y="363"/>
                    </a:cubicBezTo>
                  </a:path>
                </a:pathLst>
              </a:cu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6050" name="Oval 25">
                <a:extLst>
                  <a:ext uri="{FF2B5EF4-FFF2-40B4-BE49-F238E27FC236}">
                    <a16:creationId xmlns:a16="http://schemas.microsoft.com/office/drawing/2014/main" id="{91EDC750-887C-7E8E-9E84-4B46391244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" y="3468"/>
                <a:ext cx="46" cy="48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6051" name="Oval 26">
                <a:extLst>
                  <a:ext uri="{FF2B5EF4-FFF2-40B4-BE49-F238E27FC236}">
                    <a16:creationId xmlns:a16="http://schemas.microsoft.com/office/drawing/2014/main" id="{70E54D1E-CEF0-7EB5-61FC-84A92FD970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8" y="3594"/>
                <a:ext cx="46" cy="48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6052" name="Oval 27">
                <a:extLst>
                  <a:ext uri="{FF2B5EF4-FFF2-40B4-BE49-F238E27FC236}">
                    <a16:creationId xmlns:a16="http://schemas.microsoft.com/office/drawing/2014/main" id="{0A32B98C-E7D6-255D-5653-388198E1A7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0" y="3474"/>
                <a:ext cx="46" cy="48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6053" name="Oval 28">
                <a:extLst>
                  <a:ext uri="{FF2B5EF4-FFF2-40B4-BE49-F238E27FC236}">
                    <a16:creationId xmlns:a16="http://schemas.microsoft.com/office/drawing/2014/main" id="{857FD692-FDC8-D93F-A0AB-67B1D82B7E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240"/>
                <a:ext cx="46" cy="48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6054" name="Oval 29">
                <a:extLst>
                  <a:ext uri="{FF2B5EF4-FFF2-40B4-BE49-F238E27FC236}">
                    <a16:creationId xmlns:a16="http://schemas.microsoft.com/office/drawing/2014/main" id="{668F10F0-9757-942F-6E72-DC2D06EE52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" y="3654"/>
                <a:ext cx="46" cy="48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6055" name="Oval 30">
                <a:extLst>
                  <a:ext uri="{FF2B5EF4-FFF2-40B4-BE49-F238E27FC236}">
                    <a16:creationId xmlns:a16="http://schemas.microsoft.com/office/drawing/2014/main" id="{003E9189-54D3-AF8B-D7A3-F87673E852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6" y="3510"/>
                <a:ext cx="46" cy="48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</p:grpSp>
        <p:graphicFrame>
          <p:nvGraphicFramePr>
            <p:cNvPr id="86047" name="Object 31">
              <a:extLst>
                <a:ext uri="{FF2B5EF4-FFF2-40B4-BE49-F238E27FC236}">
                  <a16:creationId xmlns:a16="http://schemas.microsoft.com/office/drawing/2014/main" id="{B55A36EA-038E-3D8E-20F1-4EF74F4C180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42" y="3486"/>
            <a:ext cx="149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0" imgH="0" progId="Equation.3">
                    <p:embed/>
                  </p:oleObj>
                </mc:Choice>
                <mc:Fallback>
                  <p:oleObj name="Equation" r:id="rId4" imgW="0" imgH="0" progId="Equation.3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42" y="3486"/>
                          <a:ext cx="149" cy="2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6048" name="Object 32">
              <a:extLst>
                <a:ext uri="{FF2B5EF4-FFF2-40B4-BE49-F238E27FC236}">
                  <a16:creationId xmlns:a16="http://schemas.microsoft.com/office/drawing/2014/main" id="{FE482684-2637-6940-3888-57CE94C853C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35" y="3753"/>
            <a:ext cx="164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0" imgH="0" progId="Equation.3">
                    <p:embed/>
                  </p:oleObj>
                </mc:Choice>
                <mc:Fallback>
                  <p:oleObj name="Equation" r:id="rId6" imgW="0" imgH="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5" y="3753"/>
                          <a:ext cx="164" cy="2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3803" name="Group 75">
            <a:extLst>
              <a:ext uri="{FF2B5EF4-FFF2-40B4-BE49-F238E27FC236}">
                <a16:creationId xmlns:a16="http://schemas.microsoft.com/office/drawing/2014/main" id="{ACD51D1B-758B-8114-C186-2BD1CE8AFF1D}"/>
              </a:ext>
            </a:extLst>
          </p:cNvPr>
          <p:cNvGrpSpPr>
            <a:grpSpLocks/>
          </p:cNvGrpSpPr>
          <p:nvPr/>
        </p:nvGrpSpPr>
        <p:grpSpPr bwMode="auto">
          <a:xfrm>
            <a:off x="6697663" y="4552950"/>
            <a:ext cx="2000250" cy="1581150"/>
            <a:chOff x="4278" y="3180"/>
            <a:chExt cx="1260" cy="996"/>
          </a:xfrm>
        </p:grpSpPr>
        <p:sp>
          <p:nvSpPr>
            <p:cNvPr id="86023" name="Line 53">
              <a:extLst>
                <a:ext uri="{FF2B5EF4-FFF2-40B4-BE49-F238E27FC236}">
                  <a16:creationId xmlns:a16="http://schemas.microsoft.com/office/drawing/2014/main" id="{73324E13-7362-0010-F39D-6E8CBDF270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4" y="4170"/>
              <a:ext cx="125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6024" name="Line 54">
              <a:extLst>
                <a:ext uri="{FF2B5EF4-FFF2-40B4-BE49-F238E27FC236}">
                  <a16:creationId xmlns:a16="http://schemas.microsoft.com/office/drawing/2014/main" id="{9C560B04-5F3B-C7BD-0288-6CE8602DE9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78" y="3180"/>
              <a:ext cx="0" cy="9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grpSp>
          <p:nvGrpSpPr>
            <p:cNvPr id="86025" name="Group 55">
              <a:extLst>
                <a:ext uri="{FF2B5EF4-FFF2-40B4-BE49-F238E27FC236}">
                  <a16:creationId xmlns:a16="http://schemas.microsoft.com/office/drawing/2014/main" id="{E99D8AB2-BBC2-2403-4AD2-893A4B17FC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68" y="3210"/>
              <a:ext cx="958" cy="462"/>
              <a:chOff x="546" y="3240"/>
              <a:chExt cx="958" cy="462"/>
            </a:xfrm>
          </p:grpSpPr>
          <p:sp>
            <p:nvSpPr>
              <p:cNvPr id="86036" name="Freeform 56">
                <a:extLst>
                  <a:ext uri="{FF2B5EF4-FFF2-40B4-BE49-F238E27FC236}">
                    <a16:creationId xmlns:a16="http://schemas.microsoft.com/office/drawing/2014/main" id="{FB93AEA9-7A2F-5D81-0D20-D40A4DFD19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" y="3249"/>
                <a:ext cx="906" cy="429"/>
              </a:xfrm>
              <a:custGeom>
                <a:avLst/>
                <a:gdLst>
                  <a:gd name="T0" fmla="*/ 0 w 906"/>
                  <a:gd name="T1" fmla="*/ 267 h 429"/>
                  <a:gd name="T2" fmla="*/ 186 w 906"/>
                  <a:gd name="T3" fmla="*/ 3 h 429"/>
                  <a:gd name="T4" fmla="*/ 420 w 906"/>
                  <a:gd name="T5" fmla="*/ 285 h 429"/>
                  <a:gd name="T6" fmla="*/ 666 w 906"/>
                  <a:gd name="T7" fmla="*/ 429 h 429"/>
                  <a:gd name="T8" fmla="*/ 792 w 906"/>
                  <a:gd name="T9" fmla="*/ 285 h 429"/>
                  <a:gd name="T10" fmla="*/ 906 w 906"/>
                  <a:gd name="T11" fmla="*/ 363 h 42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06" h="429">
                    <a:moveTo>
                      <a:pt x="0" y="267"/>
                    </a:moveTo>
                    <a:cubicBezTo>
                      <a:pt x="58" y="133"/>
                      <a:pt x="116" y="0"/>
                      <a:pt x="186" y="3"/>
                    </a:cubicBezTo>
                    <a:cubicBezTo>
                      <a:pt x="256" y="6"/>
                      <a:pt x="340" y="214"/>
                      <a:pt x="420" y="285"/>
                    </a:cubicBezTo>
                    <a:cubicBezTo>
                      <a:pt x="500" y="356"/>
                      <a:pt x="604" y="429"/>
                      <a:pt x="666" y="429"/>
                    </a:cubicBezTo>
                    <a:cubicBezTo>
                      <a:pt x="728" y="429"/>
                      <a:pt x="752" y="296"/>
                      <a:pt x="792" y="285"/>
                    </a:cubicBezTo>
                    <a:cubicBezTo>
                      <a:pt x="832" y="274"/>
                      <a:pt x="869" y="318"/>
                      <a:pt x="906" y="36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6037" name="Oval 57">
                <a:extLst>
                  <a:ext uri="{FF2B5EF4-FFF2-40B4-BE49-F238E27FC236}">
                    <a16:creationId xmlns:a16="http://schemas.microsoft.com/office/drawing/2014/main" id="{440463E9-5A15-BE4B-7246-F26460B993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" y="3468"/>
                <a:ext cx="46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6038" name="Oval 58">
                <a:extLst>
                  <a:ext uri="{FF2B5EF4-FFF2-40B4-BE49-F238E27FC236}">
                    <a16:creationId xmlns:a16="http://schemas.microsoft.com/office/drawing/2014/main" id="{4A04B578-88FB-BF10-DB37-5BE13B1C06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8" y="3594"/>
                <a:ext cx="46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6039" name="Oval 59">
                <a:extLst>
                  <a:ext uri="{FF2B5EF4-FFF2-40B4-BE49-F238E27FC236}">
                    <a16:creationId xmlns:a16="http://schemas.microsoft.com/office/drawing/2014/main" id="{3CE157C5-A0AC-409F-CDC0-8FAAC83A4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0" y="3474"/>
                <a:ext cx="46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6040" name="Oval 60">
                <a:extLst>
                  <a:ext uri="{FF2B5EF4-FFF2-40B4-BE49-F238E27FC236}">
                    <a16:creationId xmlns:a16="http://schemas.microsoft.com/office/drawing/2014/main" id="{5ADD6457-5B9F-8FF7-EF94-8891249A3F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240"/>
                <a:ext cx="46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6041" name="Oval 61">
                <a:extLst>
                  <a:ext uri="{FF2B5EF4-FFF2-40B4-BE49-F238E27FC236}">
                    <a16:creationId xmlns:a16="http://schemas.microsoft.com/office/drawing/2014/main" id="{B695B32E-F38A-4438-3BFD-03C6050E9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" y="3654"/>
                <a:ext cx="46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6042" name="Oval 62">
                <a:extLst>
                  <a:ext uri="{FF2B5EF4-FFF2-40B4-BE49-F238E27FC236}">
                    <a16:creationId xmlns:a16="http://schemas.microsoft.com/office/drawing/2014/main" id="{AD626AD0-1489-D29F-D752-765795424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6" y="3510"/>
                <a:ext cx="46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6026" name="Group 63">
              <a:extLst>
                <a:ext uri="{FF2B5EF4-FFF2-40B4-BE49-F238E27FC236}">
                  <a16:creationId xmlns:a16="http://schemas.microsoft.com/office/drawing/2014/main" id="{0561AB72-31CC-4BBE-1B93-076DF9879E04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4368" y="3714"/>
              <a:ext cx="958" cy="462"/>
              <a:chOff x="546" y="3240"/>
              <a:chExt cx="958" cy="462"/>
            </a:xfrm>
          </p:grpSpPr>
          <p:sp>
            <p:nvSpPr>
              <p:cNvPr id="86029" name="Freeform 64">
                <a:extLst>
                  <a:ext uri="{FF2B5EF4-FFF2-40B4-BE49-F238E27FC236}">
                    <a16:creationId xmlns:a16="http://schemas.microsoft.com/office/drawing/2014/main" id="{2DAFD5E1-18C8-F5B1-251E-64B1952809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" y="3249"/>
                <a:ext cx="906" cy="429"/>
              </a:xfrm>
              <a:custGeom>
                <a:avLst/>
                <a:gdLst>
                  <a:gd name="T0" fmla="*/ 0 w 906"/>
                  <a:gd name="T1" fmla="*/ 267 h 429"/>
                  <a:gd name="T2" fmla="*/ 186 w 906"/>
                  <a:gd name="T3" fmla="*/ 3 h 429"/>
                  <a:gd name="T4" fmla="*/ 420 w 906"/>
                  <a:gd name="T5" fmla="*/ 285 h 429"/>
                  <a:gd name="T6" fmla="*/ 666 w 906"/>
                  <a:gd name="T7" fmla="*/ 429 h 429"/>
                  <a:gd name="T8" fmla="*/ 792 w 906"/>
                  <a:gd name="T9" fmla="*/ 285 h 429"/>
                  <a:gd name="T10" fmla="*/ 906 w 906"/>
                  <a:gd name="T11" fmla="*/ 363 h 42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06" h="429">
                    <a:moveTo>
                      <a:pt x="0" y="267"/>
                    </a:moveTo>
                    <a:cubicBezTo>
                      <a:pt x="58" y="133"/>
                      <a:pt x="116" y="0"/>
                      <a:pt x="186" y="3"/>
                    </a:cubicBezTo>
                    <a:cubicBezTo>
                      <a:pt x="256" y="6"/>
                      <a:pt x="340" y="214"/>
                      <a:pt x="420" y="285"/>
                    </a:cubicBezTo>
                    <a:cubicBezTo>
                      <a:pt x="500" y="356"/>
                      <a:pt x="604" y="429"/>
                      <a:pt x="666" y="429"/>
                    </a:cubicBezTo>
                    <a:cubicBezTo>
                      <a:pt x="728" y="429"/>
                      <a:pt x="752" y="296"/>
                      <a:pt x="792" y="285"/>
                    </a:cubicBezTo>
                    <a:cubicBezTo>
                      <a:pt x="832" y="274"/>
                      <a:pt x="869" y="318"/>
                      <a:pt x="906" y="363"/>
                    </a:cubicBezTo>
                  </a:path>
                </a:pathLst>
              </a:cu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6030" name="Oval 65">
                <a:extLst>
                  <a:ext uri="{FF2B5EF4-FFF2-40B4-BE49-F238E27FC236}">
                    <a16:creationId xmlns:a16="http://schemas.microsoft.com/office/drawing/2014/main" id="{925762B5-72ED-ACEF-E957-AE8BC14001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" y="3468"/>
                <a:ext cx="46" cy="48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6031" name="Oval 66">
                <a:extLst>
                  <a:ext uri="{FF2B5EF4-FFF2-40B4-BE49-F238E27FC236}">
                    <a16:creationId xmlns:a16="http://schemas.microsoft.com/office/drawing/2014/main" id="{6B41E7EE-8705-DC2C-8168-85342EE4AF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8" y="3594"/>
                <a:ext cx="46" cy="48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6032" name="Oval 67">
                <a:extLst>
                  <a:ext uri="{FF2B5EF4-FFF2-40B4-BE49-F238E27FC236}">
                    <a16:creationId xmlns:a16="http://schemas.microsoft.com/office/drawing/2014/main" id="{B96E689A-6325-1F95-4405-ABDB1446B0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0" y="3474"/>
                <a:ext cx="46" cy="48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6033" name="Oval 68">
                <a:extLst>
                  <a:ext uri="{FF2B5EF4-FFF2-40B4-BE49-F238E27FC236}">
                    <a16:creationId xmlns:a16="http://schemas.microsoft.com/office/drawing/2014/main" id="{58D420D7-2C66-C448-65F4-E1D305F20E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240"/>
                <a:ext cx="46" cy="48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6034" name="Oval 69">
                <a:extLst>
                  <a:ext uri="{FF2B5EF4-FFF2-40B4-BE49-F238E27FC236}">
                    <a16:creationId xmlns:a16="http://schemas.microsoft.com/office/drawing/2014/main" id="{A1A096C9-A565-31E2-F4D5-798AAE4F0E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" y="3654"/>
                <a:ext cx="46" cy="48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6035" name="Oval 70">
                <a:extLst>
                  <a:ext uri="{FF2B5EF4-FFF2-40B4-BE49-F238E27FC236}">
                    <a16:creationId xmlns:a16="http://schemas.microsoft.com/office/drawing/2014/main" id="{8F15ABFE-8273-DB3D-46C4-6DE9E1D6B9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6" y="3510"/>
                <a:ext cx="46" cy="48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</p:grpSp>
        <p:graphicFrame>
          <p:nvGraphicFramePr>
            <p:cNvPr id="86027" name="Object 71">
              <a:extLst>
                <a:ext uri="{FF2B5EF4-FFF2-40B4-BE49-F238E27FC236}">
                  <a16:creationId xmlns:a16="http://schemas.microsoft.com/office/drawing/2014/main" id="{57A58BC8-7552-34CE-1659-F4DCCA6C642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364" y="3486"/>
            <a:ext cx="149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0" imgH="0" progId="Equation.3">
                    <p:embed/>
                  </p:oleObj>
                </mc:Choice>
                <mc:Fallback>
                  <p:oleObj name="Equation" r:id="rId8" imgW="0" imgH="0" progId="Equation.3">
                    <p:embed/>
                    <p:pic>
                      <p:nvPicPr>
                        <p:cNvPr id="0" name="Object 7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64" y="3486"/>
                          <a:ext cx="149" cy="2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6028" name="Object 72">
              <a:extLst>
                <a:ext uri="{FF2B5EF4-FFF2-40B4-BE49-F238E27FC236}">
                  <a16:creationId xmlns:a16="http://schemas.microsoft.com/office/drawing/2014/main" id="{A6711C1D-67FD-EE9F-E237-F71D45EA442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357" y="3711"/>
            <a:ext cx="164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0" imgH="0" progId="Equation.3">
                    <p:embed/>
                  </p:oleObj>
                </mc:Choice>
                <mc:Fallback>
                  <p:oleObj name="Equation" r:id="rId10" imgW="0" imgH="0" progId="Equation.3">
                    <p:embed/>
                    <p:pic>
                      <p:nvPicPr>
                        <p:cNvPr id="0" name="Object 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57" y="3711"/>
                          <a:ext cx="164" cy="2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3801" name="Text Box 73">
            <a:extLst>
              <a:ext uri="{FF2B5EF4-FFF2-40B4-BE49-F238E27FC236}">
                <a16:creationId xmlns:a16="http://schemas.microsoft.com/office/drawing/2014/main" id="{F2E0F57A-5DF6-DEE1-3B52-CD263723C1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0663" y="5189538"/>
            <a:ext cx="33258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chemeClr val="tx1"/>
                </a:solidFill>
                <a:sym typeface="Symbol" panose="05050102010706020507" pitchFamily="18" charset="2"/>
              </a:rPr>
              <a:t>+1 </a:t>
            </a:r>
            <a:r>
              <a:rPr lang="en-US" altLang="en-US" sz="2000">
                <a:solidFill>
                  <a:schemeClr val="tx1"/>
                </a:solidFill>
              </a:rPr>
              <a:t> Pearson Correlation </a:t>
            </a:r>
            <a:r>
              <a:rPr lang="en-US" altLang="en-US" sz="2000">
                <a:solidFill>
                  <a:schemeClr val="tx1"/>
                </a:solidFill>
                <a:sym typeface="Symbol" panose="05050102010706020507" pitchFamily="18" charset="2"/>
              </a:rPr>
              <a:t></a:t>
            </a:r>
            <a:r>
              <a:rPr lang="en-US" altLang="en-US" sz="2000">
                <a:solidFill>
                  <a:schemeClr val="tx1"/>
                </a:solidFill>
              </a:rPr>
              <a:t> – </a:t>
            </a:r>
            <a:r>
              <a:rPr lang="en-US" altLang="en-US" sz="2000">
                <a:solidFill>
                  <a:schemeClr val="tx1"/>
                </a:solidFill>
                <a:sym typeface="Symbol" panose="05050102010706020507" pitchFamily="18" charset="2"/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80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Oval 4">
            <a:extLst>
              <a:ext uri="{FF2B5EF4-FFF2-40B4-BE49-F238E27FC236}">
                <a16:creationId xmlns:a16="http://schemas.microsoft.com/office/drawing/2014/main" id="{92ABAD4D-B990-CC61-AE7C-06BE49CC2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200" y="3200400"/>
            <a:ext cx="177800" cy="177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87042" name="Oval 5">
            <a:extLst>
              <a:ext uri="{FF2B5EF4-FFF2-40B4-BE49-F238E27FC236}">
                <a16:creationId xmlns:a16="http://schemas.microsoft.com/office/drawing/2014/main" id="{89866DDF-6E30-5A49-0C35-75A0EF5780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3900" y="3822700"/>
            <a:ext cx="177800" cy="177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87043" name="Oval 6">
            <a:extLst>
              <a:ext uri="{FF2B5EF4-FFF2-40B4-BE49-F238E27FC236}">
                <a16:creationId xmlns:a16="http://schemas.microsoft.com/office/drawing/2014/main" id="{4B1EFFF9-380E-01F5-ECCB-FBFC50AB4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2100" y="3594100"/>
            <a:ext cx="177800" cy="177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87044" name="Oval 7">
            <a:extLst>
              <a:ext uri="{FF2B5EF4-FFF2-40B4-BE49-F238E27FC236}">
                <a16:creationId xmlns:a16="http://schemas.microsoft.com/office/drawing/2014/main" id="{FD21882F-E01B-4E5B-BE00-12B7A0AAD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4305300"/>
            <a:ext cx="177800" cy="177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87045" name="Oval 8">
            <a:extLst>
              <a:ext uri="{FF2B5EF4-FFF2-40B4-BE49-F238E27FC236}">
                <a16:creationId xmlns:a16="http://schemas.microsoft.com/office/drawing/2014/main" id="{AA15B81E-C660-8851-A8B6-D7CDDF24C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8100" y="4089400"/>
            <a:ext cx="177800" cy="1778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87046" name="Oval 9">
            <a:extLst>
              <a:ext uri="{FF2B5EF4-FFF2-40B4-BE49-F238E27FC236}">
                <a16:creationId xmlns:a16="http://schemas.microsoft.com/office/drawing/2014/main" id="{158C8DE2-E24D-3286-FFB5-E53EED099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724400"/>
            <a:ext cx="177800" cy="1778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87047" name="Oval 10">
            <a:extLst>
              <a:ext uri="{FF2B5EF4-FFF2-40B4-BE49-F238E27FC236}">
                <a16:creationId xmlns:a16="http://schemas.microsoft.com/office/drawing/2014/main" id="{1B845E26-7AB0-E88B-36CD-3F9720938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1000" y="4851400"/>
            <a:ext cx="177800" cy="1778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87048" name="Oval 11">
            <a:extLst>
              <a:ext uri="{FF2B5EF4-FFF2-40B4-BE49-F238E27FC236}">
                <a16:creationId xmlns:a16="http://schemas.microsoft.com/office/drawing/2014/main" id="{1B8FB7D0-2FE3-AAE6-CCE2-9D53886955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4700" y="4572000"/>
            <a:ext cx="177800" cy="1778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87049" name="Text Box 12">
            <a:extLst>
              <a:ext uri="{FF2B5EF4-FFF2-40B4-BE49-F238E27FC236}">
                <a16:creationId xmlns:a16="http://schemas.microsoft.com/office/drawing/2014/main" id="{7C15FE36-196C-5DBE-98C5-DDEC7340A4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0925" y="3584575"/>
            <a:ext cx="35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87050" name="Text Box 13">
            <a:extLst>
              <a:ext uri="{FF2B5EF4-FFF2-40B4-BE49-F238E27FC236}">
                <a16:creationId xmlns:a16="http://schemas.microsoft.com/office/drawing/2014/main" id="{2E384331-7933-26FB-A2F9-C523EB8BA7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1925" y="4359275"/>
            <a:ext cx="35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87051" name="Rectangle 14">
            <a:extLst>
              <a:ext uri="{FF2B5EF4-FFF2-40B4-BE49-F238E27FC236}">
                <a16:creationId xmlns:a16="http://schemas.microsoft.com/office/drawing/2014/main" id="{8AF63E8F-0AD2-195F-9EFD-0AFFBA604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57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4800">
                <a:solidFill>
                  <a:schemeClr val="tx2"/>
                </a:solidFill>
              </a:rPr>
              <a:t>Clustering</a:t>
            </a:r>
          </a:p>
        </p:txBody>
      </p:sp>
      <p:sp>
        <p:nvSpPr>
          <p:cNvPr id="87052" name="Text Box 15">
            <a:extLst>
              <a:ext uri="{FF2B5EF4-FFF2-40B4-BE49-F238E27FC236}">
                <a16:creationId xmlns:a16="http://schemas.microsoft.com/office/drawing/2014/main" id="{9ED23C91-721D-0D04-90E7-59B8C2AA36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1725" y="1882775"/>
            <a:ext cx="23574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rgbClr val="000090"/>
                </a:solidFill>
              </a:rPr>
              <a:t>Single Linkage</a:t>
            </a:r>
          </a:p>
        </p:txBody>
      </p:sp>
      <p:sp>
        <p:nvSpPr>
          <p:cNvPr id="87053" name="Text Box 16">
            <a:extLst>
              <a:ext uri="{FF2B5EF4-FFF2-40B4-BE49-F238E27FC236}">
                <a16:creationId xmlns:a16="http://schemas.microsoft.com/office/drawing/2014/main" id="{2292E53B-68C6-0DB5-042E-B7E7D6574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6525" y="5235575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 i="1">
                <a:solidFill>
                  <a:schemeClr val="tx1"/>
                </a:solidFill>
              </a:rPr>
              <a:t>C</a:t>
            </a:r>
            <a:r>
              <a:rPr lang="en-US" altLang="en-US" sz="2400" baseline="-250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7054" name="Text Box 17">
            <a:extLst>
              <a:ext uri="{FF2B5EF4-FFF2-40B4-BE49-F238E27FC236}">
                <a16:creationId xmlns:a16="http://schemas.microsoft.com/office/drawing/2014/main" id="{19E6526B-86DE-17B6-A6A4-C18B61EDD2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9025" y="4625975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 i="1">
                <a:solidFill>
                  <a:schemeClr val="tx1"/>
                </a:solidFill>
              </a:rPr>
              <a:t>C</a:t>
            </a:r>
            <a:r>
              <a:rPr lang="en-US" altLang="en-US" sz="2400" baseline="-2500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87055" name="AutoShape 18">
            <a:extLst>
              <a:ext uri="{FF2B5EF4-FFF2-40B4-BE49-F238E27FC236}">
                <a16:creationId xmlns:a16="http://schemas.microsoft.com/office/drawing/2014/main" id="{048A0F06-20A3-C884-4C6C-9DB6B41E0BA9}"/>
              </a:ext>
            </a:extLst>
          </p:cNvPr>
          <p:cNvCxnSpPr>
            <a:cxnSpLocks noChangeShapeType="1"/>
            <a:stCxn id="87048" idx="7"/>
            <a:endCxn id="87042" idx="3"/>
          </p:cNvCxnSpPr>
          <p:nvPr/>
        </p:nvCxnSpPr>
        <p:spPr bwMode="auto">
          <a:xfrm flipV="1">
            <a:off x="2197100" y="3975100"/>
            <a:ext cx="1092200" cy="622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056" name="Text Box 19">
            <a:extLst>
              <a:ext uri="{FF2B5EF4-FFF2-40B4-BE49-F238E27FC236}">
                <a16:creationId xmlns:a16="http://schemas.microsoft.com/office/drawing/2014/main" id="{3475B0A4-40F0-DB01-478E-A7D4A9AFC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6925" y="3292475"/>
            <a:ext cx="4289425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rgbClr val="000090"/>
                </a:solidFill>
              </a:rPr>
              <a:t>Dissimilarity between two clusters = Minimum dissimilarity between the members of two clusters </a:t>
            </a:r>
          </a:p>
        </p:txBody>
      </p:sp>
      <p:sp>
        <p:nvSpPr>
          <p:cNvPr id="20500" name="Text Box 20">
            <a:extLst>
              <a:ext uri="{FF2B5EF4-FFF2-40B4-BE49-F238E27FC236}">
                <a16:creationId xmlns:a16="http://schemas.microsoft.com/office/drawing/2014/main" id="{7C293BA9-BF1A-CEBD-0748-DC6A2B2A88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6925" y="5299075"/>
            <a:ext cx="42894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rgbClr val="000090"/>
                </a:solidFill>
              </a:rPr>
              <a:t>Tend to generate </a:t>
            </a:r>
            <a:r>
              <a:rPr lang="ja-JP" altLang="en-US" sz="2400">
                <a:solidFill>
                  <a:srgbClr val="000090"/>
                </a:solidFill>
              </a:rPr>
              <a:t>“</a:t>
            </a:r>
            <a:r>
              <a:rPr lang="en-US" altLang="ja-JP" sz="2400">
                <a:solidFill>
                  <a:srgbClr val="000090"/>
                </a:solidFill>
              </a:rPr>
              <a:t>long chains</a:t>
            </a:r>
            <a:r>
              <a:rPr lang="ja-JP" altLang="en-US" sz="2400">
                <a:solidFill>
                  <a:srgbClr val="000090"/>
                </a:solidFill>
              </a:rPr>
              <a:t>”</a:t>
            </a:r>
            <a:endParaRPr lang="en-US" altLang="en-US" sz="2400">
              <a:solidFill>
                <a:srgbClr val="00009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Oval 2">
            <a:extLst>
              <a:ext uri="{FF2B5EF4-FFF2-40B4-BE49-F238E27FC236}">
                <a16:creationId xmlns:a16="http://schemas.microsoft.com/office/drawing/2014/main" id="{2D096CCA-A0C3-62B5-BE04-E4AABD49C8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200" y="3200400"/>
            <a:ext cx="177800" cy="177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88066" name="Oval 3">
            <a:extLst>
              <a:ext uri="{FF2B5EF4-FFF2-40B4-BE49-F238E27FC236}">
                <a16:creationId xmlns:a16="http://schemas.microsoft.com/office/drawing/2014/main" id="{FD6084AE-5E5B-1057-6B3E-50C95DE92F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3900" y="3822700"/>
            <a:ext cx="177800" cy="177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88067" name="Oval 4">
            <a:extLst>
              <a:ext uri="{FF2B5EF4-FFF2-40B4-BE49-F238E27FC236}">
                <a16:creationId xmlns:a16="http://schemas.microsoft.com/office/drawing/2014/main" id="{1EFD0308-51A7-C830-07B0-45898E366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2100" y="3594100"/>
            <a:ext cx="177800" cy="177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88068" name="Oval 5">
            <a:extLst>
              <a:ext uri="{FF2B5EF4-FFF2-40B4-BE49-F238E27FC236}">
                <a16:creationId xmlns:a16="http://schemas.microsoft.com/office/drawing/2014/main" id="{E598D5CE-624E-43F0-E705-A8189F7E33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4305300"/>
            <a:ext cx="177800" cy="177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88069" name="Oval 6">
            <a:extLst>
              <a:ext uri="{FF2B5EF4-FFF2-40B4-BE49-F238E27FC236}">
                <a16:creationId xmlns:a16="http://schemas.microsoft.com/office/drawing/2014/main" id="{D200D01F-E071-A4C1-B2EE-8161ED137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8100" y="4089400"/>
            <a:ext cx="177800" cy="1778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88070" name="Oval 7">
            <a:extLst>
              <a:ext uri="{FF2B5EF4-FFF2-40B4-BE49-F238E27FC236}">
                <a16:creationId xmlns:a16="http://schemas.microsoft.com/office/drawing/2014/main" id="{E703BCA7-C52D-31E9-1846-A2DA83A02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724400"/>
            <a:ext cx="177800" cy="1778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88071" name="Oval 8">
            <a:extLst>
              <a:ext uri="{FF2B5EF4-FFF2-40B4-BE49-F238E27FC236}">
                <a16:creationId xmlns:a16="http://schemas.microsoft.com/office/drawing/2014/main" id="{08AD5806-55CD-CA35-FAD8-13762E6B6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1000" y="4851400"/>
            <a:ext cx="177800" cy="1778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88072" name="Oval 9">
            <a:extLst>
              <a:ext uri="{FF2B5EF4-FFF2-40B4-BE49-F238E27FC236}">
                <a16:creationId xmlns:a16="http://schemas.microsoft.com/office/drawing/2014/main" id="{DDB97AA2-74A4-B93D-4612-BEFE72039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4700" y="4572000"/>
            <a:ext cx="177800" cy="1778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88073" name="Text Box 10">
            <a:extLst>
              <a:ext uri="{FF2B5EF4-FFF2-40B4-BE49-F238E27FC236}">
                <a16:creationId xmlns:a16="http://schemas.microsoft.com/office/drawing/2014/main" id="{FF82A99E-0397-7E42-55A8-8312FE13E4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0925" y="3584575"/>
            <a:ext cx="35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88074" name="Text Box 11">
            <a:extLst>
              <a:ext uri="{FF2B5EF4-FFF2-40B4-BE49-F238E27FC236}">
                <a16:creationId xmlns:a16="http://schemas.microsoft.com/office/drawing/2014/main" id="{30316964-67E3-BBF0-DD79-2167AEFFD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1925" y="4359275"/>
            <a:ext cx="35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88075" name="Rectangle 12">
            <a:extLst>
              <a:ext uri="{FF2B5EF4-FFF2-40B4-BE49-F238E27FC236}">
                <a16:creationId xmlns:a16="http://schemas.microsoft.com/office/drawing/2014/main" id="{8027E348-E655-4498-BE26-13374A08F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725" y="2794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4800">
                <a:solidFill>
                  <a:schemeClr val="tx2"/>
                </a:solidFill>
              </a:rPr>
              <a:t>Clustering</a:t>
            </a:r>
          </a:p>
        </p:txBody>
      </p:sp>
      <p:sp>
        <p:nvSpPr>
          <p:cNvPr id="88076" name="Text Box 13">
            <a:extLst>
              <a:ext uri="{FF2B5EF4-FFF2-40B4-BE49-F238E27FC236}">
                <a16:creationId xmlns:a16="http://schemas.microsoft.com/office/drawing/2014/main" id="{6310A480-9CD3-091D-167B-C74C77D44E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25" y="1882775"/>
            <a:ext cx="2835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rgbClr val="000090"/>
                </a:solidFill>
              </a:rPr>
              <a:t>Complete Linkage</a:t>
            </a:r>
          </a:p>
        </p:txBody>
      </p:sp>
      <p:sp>
        <p:nvSpPr>
          <p:cNvPr id="88077" name="Text Box 14">
            <a:extLst>
              <a:ext uri="{FF2B5EF4-FFF2-40B4-BE49-F238E27FC236}">
                <a16:creationId xmlns:a16="http://schemas.microsoft.com/office/drawing/2014/main" id="{CCDA3BA7-B6C0-48C8-765F-01BE8169D9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6525" y="5235575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 i="1">
                <a:solidFill>
                  <a:schemeClr val="tx1"/>
                </a:solidFill>
              </a:rPr>
              <a:t>C</a:t>
            </a:r>
            <a:r>
              <a:rPr lang="en-US" altLang="en-US" sz="2400" baseline="-250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078" name="Text Box 15">
            <a:extLst>
              <a:ext uri="{FF2B5EF4-FFF2-40B4-BE49-F238E27FC236}">
                <a16:creationId xmlns:a16="http://schemas.microsoft.com/office/drawing/2014/main" id="{64AADF18-EE96-2F06-E45F-3C908E09B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9025" y="4625975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 i="1">
                <a:solidFill>
                  <a:schemeClr val="tx1"/>
                </a:solidFill>
              </a:rPr>
              <a:t>C</a:t>
            </a:r>
            <a:r>
              <a:rPr lang="en-US" altLang="en-US" sz="2400" baseline="-2500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88079" name="AutoShape 16">
            <a:extLst>
              <a:ext uri="{FF2B5EF4-FFF2-40B4-BE49-F238E27FC236}">
                <a16:creationId xmlns:a16="http://schemas.microsoft.com/office/drawing/2014/main" id="{903DEF0D-7420-B3D3-2F11-2C47DAF6A127}"/>
              </a:ext>
            </a:extLst>
          </p:cNvPr>
          <p:cNvCxnSpPr>
            <a:cxnSpLocks noChangeShapeType="1"/>
            <a:stCxn id="88070" idx="7"/>
            <a:endCxn id="88067" idx="3"/>
          </p:cNvCxnSpPr>
          <p:nvPr/>
        </p:nvCxnSpPr>
        <p:spPr bwMode="auto">
          <a:xfrm flipV="1">
            <a:off x="1295400" y="3746500"/>
            <a:ext cx="2832100" cy="1003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8080" name="Text Box 17">
            <a:extLst>
              <a:ext uri="{FF2B5EF4-FFF2-40B4-BE49-F238E27FC236}">
                <a16:creationId xmlns:a16="http://schemas.microsoft.com/office/drawing/2014/main" id="{1F356258-0885-EC28-9791-9E6E9D9F54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6925" y="3292475"/>
            <a:ext cx="4289425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rgbClr val="000090"/>
                </a:solidFill>
              </a:rPr>
              <a:t>Dissimilarity between two clusters = Maximum dissimilarity between the members of two clusters </a:t>
            </a:r>
          </a:p>
        </p:txBody>
      </p:sp>
      <p:sp>
        <p:nvSpPr>
          <p:cNvPr id="101394" name="Text Box 18">
            <a:extLst>
              <a:ext uri="{FF2B5EF4-FFF2-40B4-BE49-F238E27FC236}">
                <a16:creationId xmlns:a16="http://schemas.microsoft.com/office/drawing/2014/main" id="{19AE35E9-40F1-BC87-8A96-81B5F1496A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6925" y="5299075"/>
            <a:ext cx="4289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rgbClr val="000090"/>
                </a:solidFill>
              </a:rPr>
              <a:t>Tend to generate </a:t>
            </a:r>
            <a:r>
              <a:rPr lang="ja-JP" altLang="en-US" sz="2400">
                <a:solidFill>
                  <a:srgbClr val="000090"/>
                </a:solidFill>
              </a:rPr>
              <a:t>“</a:t>
            </a:r>
            <a:r>
              <a:rPr lang="en-US" altLang="ja-JP" sz="2400">
                <a:solidFill>
                  <a:srgbClr val="000090"/>
                </a:solidFill>
              </a:rPr>
              <a:t>clumps</a:t>
            </a:r>
            <a:r>
              <a:rPr lang="ja-JP" altLang="en-US" sz="2400">
                <a:solidFill>
                  <a:srgbClr val="000090"/>
                </a:solidFill>
              </a:rPr>
              <a:t>”</a:t>
            </a:r>
            <a:endParaRPr lang="en-US" altLang="en-US" sz="2400">
              <a:solidFill>
                <a:srgbClr val="00009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9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Oval 2">
            <a:extLst>
              <a:ext uri="{FF2B5EF4-FFF2-40B4-BE49-F238E27FC236}">
                <a16:creationId xmlns:a16="http://schemas.microsoft.com/office/drawing/2014/main" id="{B30D265F-837B-35E3-0B8D-8AAF01B1EB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200" y="3200400"/>
            <a:ext cx="177800" cy="177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89090" name="Oval 3">
            <a:extLst>
              <a:ext uri="{FF2B5EF4-FFF2-40B4-BE49-F238E27FC236}">
                <a16:creationId xmlns:a16="http://schemas.microsoft.com/office/drawing/2014/main" id="{148438C5-EE82-8FF4-199B-0B974EB6DB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3900" y="3822700"/>
            <a:ext cx="177800" cy="177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89091" name="Oval 4">
            <a:extLst>
              <a:ext uri="{FF2B5EF4-FFF2-40B4-BE49-F238E27FC236}">
                <a16:creationId xmlns:a16="http://schemas.microsoft.com/office/drawing/2014/main" id="{8F324EBA-AF34-C444-B729-4B391D5AE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2100" y="3594100"/>
            <a:ext cx="177800" cy="177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89092" name="Oval 5">
            <a:extLst>
              <a:ext uri="{FF2B5EF4-FFF2-40B4-BE49-F238E27FC236}">
                <a16:creationId xmlns:a16="http://schemas.microsoft.com/office/drawing/2014/main" id="{D3B899D3-6E05-1268-2FC5-4EFA48D491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4305300"/>
            <a:ext cx="177800" cy="177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89093" name="Oval 6">
            <a:extLst>
              <a:ext uri="{FF2B5EF4-FFF2-40B4-BE49-F238E27FC236}">
                <a16:creationId xmlns:a16="http://schemas.microsoft.com/office/drawing/2014/main" id="{55454802-5F9B-C042-BE32-8F7A30FBD2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8100" y="4089400"/>
            <a:ext cx="177800" cy="1778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89094" name="Oval 7">
            <a:extLst>
              <a:ext uri="{FF2B5EF4-FFF2-40B4-BE49-F238E27FC236}">
                <a16:creationId xmlns:a16="http://schemas.microsoft.com/office/drawing/2014/main" id="{DC555B16-7F86-0118-FC6C-1D2A663D35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724400"/>
            <a:ext cx="177800" cy="1778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89095" name="Oval 8">
            <a:extLst>
              <a:ext uri="{FF2B5EF4-FFF2-40B4-BE49-F238E27FC236}">
                <a16:creationId xmlns:a16="http://schemas.microsoft.com/office/drawing/2014/main" id="{2225D062-797F-99B8-B0A7-A4DF9BD90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1000" y="4851400"/>
            <a:ext cx="177800" cy="1778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89096" name="Oval 9">
            <a:extLst>
              <a:ext uri="{FF2B5EF4-FFF2-40B4-BE49-F238E27FC236}">
                <a16:creationId xmlns:a16="http://schemas.microsoft.com/office/drawing/2014/main" id="{883D78EC-7740-16B8-E25E-8835BF275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4700" y="4572000"/>
            <a:ext cx="177800" cy="1778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89097" name="Text Box 10">
            <a:extLst>
              <a:ext uri="{FF2B5EF4-FFF2-40B4-BE49-F238E27FC236}">
                <a16:creationId xmlns:a16="http://schemas.microsoft.com/office/drawing/2014/main" id="{D1B49DDD-EB63-5DAE-D6DD-F364B91DE4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0925" y="3584575"/>
            <a:ext cx="35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89098" name="Text Box 11">
            <a:extLst>
              <a:ext uri="{FF2B5EF4-FFF2-40B4-BE49-F238E27FC236}">
                <a16:creationId xmlns:a16="http://schemas.microsoft.com/office/drawing/2014/main" id="{13DFB26E-8FAF-24A2-A436-F7EE7862F4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1925" y="4359275"/>
            <a:ext cx="35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89099" name="Rectangle 12">
            <a:extLst>
              <a:ext uri="{FF2B5EF4-FFF2-40B4-BE49-F238E27FC236}">
                <a16:creationId xmlns:a16="http://schemas.microsoft.com/office/drawing/2014/main" id="{8C91F875-57AA-0FD2-1EC5-DADE1D8EF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429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4800">
                <a:solidFill>
                  <a:schemeClr val="tx2"/>
                </a:solidFill>
              </a:rPr>
              <a:t>Clustering</a:t>
            </a:r>
          </a:p>
        </p:txBody>
      </p:sp>
      <p:sp>
        <p:nvSpPr>
          <p:cNvPr id="89100" name="Text Box 13">
            <a:extLst>
              <a:ext uri="{FF2B5EF4-FFF2-40B4-BE49-F238E27FC236}">
                <a16:creationId xmlns:a16="http://schemas.microsoft.com/office/drawing/2014/main" id="{38ACCF3D-A631-D617-B755-978D84659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4825" y="1882775"/>
            <a:ext cx="3644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rgbClr val="000090"/>
                </a:solidFill>
              </a:rPr>
              <a:t>Average Group Linkage</a:t>
            </a:r>
          </a:p>
        </p:txBody>
      </p:sp>
      <p:sp>
        <p:nvSpPr>
          <p:cNvPr id="89101" name="Text Box 14">
            <a:extLst>
              <a:ext uri="{FF2B5EF4-FFF2-40B4-BE49-F238E27FC236}">
                <a16:creationId xmlns:a16="http://schemas.microsoft.com/office/drawing/2014/main" id="{B058DC06-3B18-BD27-D64F-CF8F88395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6525" y="5235575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 i="1">
                <a:solidFill>
                  <a:schemeClr val="tx1"/>
                </a:solidFill>
              </a:rPr>
              <a:t>C</a:t>
            </a:r>
            <a:r>
              <a:rPr lang="en-US" altLang="en-US" sz="2400" baseline="-250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9102" name="Text Box 15">
            <a:extLst>
              <a:ext uri="{FF2B5EF4-FFF2-40B4-BE49-F238E27FC236}">
                <a16:creationId xmlns:a16="http://schemas.microsoft.com/office/drawing/2014/main" id="{5D7F8B22-E1CA-F5CF-52EE-8EFFC82B0C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9025" y="4625975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 i="1">
                <a:solidFill>
                  <a:schemeClr val="tx1"/>
                </a:solidFill>
              </a:rPr>
              <a:t>C</a:t>
            </a:r>
            <a:r>
              <a:rPr lang="en-US" altLang="en-US" sz="2400" baseline="-250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9103" name="Text Box 17">
            <a:extLst>
              <a:ext uri="{FF2B5EF4-FFF2-40B4-BE49-F238E27FC236}">
                <a16:creationId xmlns:a16="http://schemas.microsoft.com/office/drawing/2014/main" id="{7AAB4315-C0D0-20EE-056C-3FFFFD97BF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6925" y="3292475"/>
            <a:ext cx="42894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rgbClr val="000090"/>
                </a:solidFill>
              </a:rPr>
              <a:t>Dissimilarity between two clusters = Distance between two cluster means.</a:t>
            </a:r>
          </a:p>
        </p:txBody>
      </p:sp>
      <p:cxnSp>
        <p:nvCxnSpPr>
          <p:cNvPr id="89104" name="AutoShape 20">
            <a:extLst>
              <a:ext uri="{FF2B5EF4-FFF2-40B4-BE49-F238E27FC236}">
                <a16:creationId xmlns:a16="http://schemas.microsoft.com/office/drawing/2014/main" id="{871FF578-222E-A8FF-C411-2BDB8CD5E69F}"/>
              </a:ext>
            </a:extLst>
          </p:cNvPr>
          <p:cNvCxnSpPr>
            <a:cxnSpLocks noChangeShapeType="1"/>
            <a:stCxn id="89097" idx="1"/>
            <a:endCxn id="89098" idx="3"/>
          </p:cNvCxnSpPr>
          <p:nvPr/>
        </p:nvCxnSpPr>
        <p:spPr bwMode="auto">
          <a:xfrm flipH="1">
            <a:off x="1787525" y="3813175"/>
            <a:ext cx="1803400" cy="774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2">
            <a:extLst>
              <a:ext uri="{FF2B5EF4-FFF2-40B4-BE49-F238E27FC236}">
                <a16:creationId xmlns:a16="http://schemas.microsoft.com/office/drawing/2014/main" id="{E93E2717-0700-CC87-0B5E-3A3BC3637F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0188" y="295275"/>
            <a:ext cx="8734425" cy="973138"/>
          </a:xfrm>
        </p:spPr>
        <p:txBody>
          <a:bodyPr/>
          <a:lstStyle/>
          <a:p>
            <a:r>
              <a:rPr lang="en-US" altLang="en-US" sz="4400">
                <a:latin typeface="Arial" panose="020B0604020202020204" pitchFamily="34" charset="0"/>
                <a:cs typeface="Calibri" panose="020F0502020204030204" pitchFamily="34" charset="0"/>
              </a:rPr>
              <a:t>Hierarchical Clustering &amp; Heatmaps</a:t>
            </a:r>
          </a:p>
        </p:txBody>
      </p:sp>
      <p:pic>
        <p:nvPicPr>
          <p:cNvPr id="90114" name="Picture 3" descr="eisen_fig1">
            <a:extLst>
              <a:ext uri="{FF2B5EF4-FFF2-40B4-BE49-F238E27FC236}">
                <a16:creationId xmlns:a16="http://schemas.microsoft.com/office/drawing/2014/main" id="{367F2876-1267-094F-C3D8-DA8217E56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1557338"/>
            <a:ext cx="2459038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5" name="Freeform 4">
            <a:extLst>
              <a:ext uri="{FF2B5EF4-FFF2-40B4-BE49-F238E27FC236}">
                <a16:creationId xmlns:a16="http://schemas.microsoft.com/office/drawing/2014/main" id="{E1FDD799-29EF-52DF-A0D5-C65E388B91B7}"/>
              </a:ext>
            </a:extLst>
          </p:cNvPr>
          <p:cNvSpPr>
            <a:spLocks/>
          </p:cNvSpPr>
          <p:nvPr/>
        </p:nvSpPr>
        <p:spPr bwMode="auto">
          <a:xfrm>
            <a:off x="1295400" y="3200400"/>
            <a:ext cx="838200" cy="1066800"/>
          </a:xfrm>
          <a:custGeom>
            <a:avLst/>
            <a:gdLst>
              <a:gd name="T0" fmla="*/ 2147483646 w 480"/>
              <a:gd name="T1" fmla="*/ 0 h 480"/>
              <a:gd name="T2" fmla="*/ 0 w 480"/>
              <a:gd name="T3" fmla="*/ 0 h 480"/>
              <a:gd name="T4" fmla="*/ 0 w 480"/>
              <a:gd name="T5" fmla="*/ 2147483646 h 480"/>
              <a:gd name="T6" fmla="*/ 2147483646 w 480"/>
              <a:gd name="T7" fmla="*/ 2147483646 h 480"/>
              <a:gd name="T8" fmla="*/ 0 60000 65536"/>
              <a:gd name="T9" fmla="*/ 0 60000 65536"/>
              <a:gd name="T10" fmla="*/ 0 60000 65536"/>
              <a:gd name="T11" fmla="*/ 0 60000 65536"/>
              <a:gd name="T12" fmla="*/ 0 w 480"/>
              <a:gd name="T13" fmla="*/ 0 h 480"/>
              <a:gd name="T14" fmla="*/ 480 w 480"/>
              <a:gd name="T15" fmla="*/ 480 h 48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0" h="480">
                <a:moveTo>
                  <a:pt x="480" y="0"/>
                </a:moveTo>
                <a:lnTo>
                  <a:pt x="0" y="0"/>
                </a:lnTo>
                <a:lnTo>
                  <a:pt x="0" y="480"/>
                </a:lnTo>
                <a:lnTo>
                  <a:pt x="480" y="48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90116" name="Freeform 5">
            <a:extLst>
              <a:ext uri="{FF2B5EF4-FFF2-40B4-BE49-F238E27FC236}">
                <a16:creationId xmlns:a16="http://schemas.microsoft.com/office/drawing/2014/main" id="{85EEDCF1-7DD7-2E97-3022-313713046A65}"/>
              </a:ext>
            </a:extLst>
          </p:cNvPr>
          <p:cNvSpPr>
            <a:spLocks/>
          </p:cNvSpPr>
          <p:nvPr/>
        </p:nvSpPr>
        <p:spPr bwMode="auto">
          <a:xfrm>
            <a:off x="2971800" y="3048000"/>
            <a:ext cx="762000" cy="762000"/>
          </a:xfrm>
          <a:custGeom>
            <a:avLst/>
            <a:gdLst>
              <a:gd name="T0" fmla="*/ 2147483646 w 480"/>
              <a:gd name="T1" fmla="*/ 0 h 480"/>
              <a:gd name="T2" fmla="*/ 0 w 480"/>
              <a:gd name="T3" fmla="*/ 0 h 480"/>
              <a:gd name="T4" fmla="*/ 0 w 480"/>
              <a:gd name="T5" fmla="*/ 2147483646 h 480"/>
              <a:gd name="T6" fmla="*/ 2147483646 w 480"/>
              <a:gd name="T7" fmla="*/ 2147483646 h 480"/>
              <a:gd name="T8" fmla="*/ 0 60000 65536"/>
              <a:gd name="T9" fmla="*/ 0 60000 65536"/>
              <a:gd name="T10" fmla="*/ 0 60000 65536"/>
              <a:gd name="T11" fmla="*/ 0 60000 65536"/>
              <a:gd name="T12" fmla="*/ 0 w 480"/>
              <a:gd name="T13" fmla="*/ 0 h 480"/>
              <a:gd name="T14" fmla="*/ 480 w 480"/>
              <a:gd name="T15" fmla="*/ 480 h 48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0" h="480">
                <a:moveTo>
                  <a:pt x="480" y="0"/>
                </a:moveTo>
                <a:lnTo>
                  <a:pt x="0" y="0"/>
                </a:lnTo>
                <a:lnTo>
                  <a:pt x="0" y="480"/>
                </a:lnTo>
                <a:lnTo>
                  <a:pt x="480" y="48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90117" name="Freeform 6">
            <a:extLst>
              <a:ext uri="{FF2B5EF4-FFF2-40B4-BE49-F238E27FC236}">
                <a16:creationId xmlns:a16="http://schemas.microsoft.com/office/drawing/2014/main" id="{481E4A17-0395-290B-DEC4-5B7F966E25A0}"/>
              </a:ext>
            </a:extLst>
          </p:cNvPr>
          <p:cNvSpPr>
            <a:spLocks/>
          </p:cNvSpPr>
          <p:nvPr/>
        </p:nvSpPr>
        <p:spPr bwMode="auto">
          <a:xfrm>
            <a:off x="2819400" y="3429000"/>
            <a:ext cx="914400" cy="1066800"/>
          </a:xfrm>
          <a:custGeom>
            <a:avLst/>
            <a:gdLst>
              <a:gd name="T0" fmla="*/ 2147483646 w 576"/>
              <a:gd name="T1" fmla="*/ 0 h 672"/>
              <a:gd name="T2" fmla="*/ 0 w 576"/>
              <a:gd name="T3" fmla="*/ 0 h 672"/>
              <a:gd name="T4" fmla="*/ 0 w 576"/>
              <a:gd name="T5" fmla="*/ 2147483646 h 672"/>
              <a:gd name="T6" fmla="*/ 2147483646 w 576"/>
              <a:gd name="T7" fmla="*/ 2147483646 h 672"/>
              <a:gd name="T8" fmla="*/ 0 60000 65536"/>
              <a:gd name="T9" fmla="*/ 0 60000 65536"/>
              <a:gd name="T10" fmla="*/ 0 60000 65536"/>
              <a:gd name="T11" fmla="*/ 0 60000 65536"/>
              <a:gd name="T12" fmla="*/ 0 w 576"/>
              <a:gd name="T13" fmla="*/ 0 h 672"/>
              <a:gd name="T14" fmla="*/ 576 w 576"/>
              <a:gd name="T15" fmla="*/ 672 h 6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76" h="672">
                <a:moveTo>
                  <a:pt x="96" y="0"/>
                </a:moveTo>
                <a:lnTo>
                  <a:pt x="0" y="0"/>
                </a:lnTo>
                <a:lnTo>
                  <a:pt x="0" y="672"/>
                </a:lnTo>
                <a:lnTo>
                  <a:pt x="576" y="672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90118" name="Freeform 7">
            <a:extLst>
              <a:ext uri="{FF2B5EF4-FFF2-40B4-BE49-F238E27FC236}">
                <a16:creationId xmlns:a16="http://schemas.microsoft.com/office/drawing/2014/main" id="{67419C0B-2C2B-0427-BDCC-10CE02CBFC56}"/>
              </a:ext>
            </a:extLst>
          </p:cNvPr>
          <p:cNvSpPr>
            <a:spLocks/>
          </p:cNvSpPr>
          <p:nvPr/>
        </p:nvSpPr>
        <p:spPr bwMode="auto">
          <a:xfrm>
            <a:off x="4597400" y="2590800"/>
            <a:ext cx="508000" cy="762000"/>
          </a:xfrm>
          <a:custGeom>
            <a:avLst/>
            <a:gdLst>
              <a:gd name="T0" fmla="*/ 2147483646 w 480"/>
              <a:gd name="T1" fmla="*/ 0 h 480"/>
              <a:gd name="T2" fmla="*/ 0 w 480"/>
              <a:gd name="T3" fmla="*/ 0 h 480"/>
              <a:gd name="T4" fmla="*/ 0 w 480"/>
              <a:gd name="T5" fmla="*/ 2147483646 h 480"/>
              <a:gd name="T6" fmla="*/ 2147483646 w 480"/>
              <a:gd name="T7" fmla="*/ 2147483646 h 480"/>
              <a:gd name="T8" fmla="*/ 0 60000 65536"/>
              <a:gd name="T9" fmla="*/ 0 60000 65536"/>
              <a:gd name="T10" fmla="*/ 0 60000 65536"/>
              <a:gd name="T11" fmla="*/ 0 60000 65536"/>
              <a:gd name="T12" fmla="*/ 0 w 480"/>
              <a:gd name="T13" fmla="*/ 0 h 480"/>
              <a:gd name="T14" fmla="*/ 480 w 480"/>
              <a:gd name="T15" fmla="*/ 480 h 48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0" h="480">
                <a:moveTo>
                  <a:pt x="480" y="0"/>
                </a:moveTo>
                <a:lnTo>
                  <a:pt x="0" y="0"/>
                </a:lnTo>
                <a:lnTo>
                  <a:pt x="0" y="480"/>
                </a:lnTo>
                <a:lnTo>
                  <a:pt x="480" y="48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90119" name="Freeform 8">
            <a:extLst>
              <a:ext uri="{FF2B5EF4-FFF2-40B4-BE49-F238E27FC236}">
                <a16:creationId xmlns:a16="http://schemas.microsoft.com/office/drawing/2014/main" id="{E7EFD1AF-B43C-E034-68CE-3C6BC143E070}"/>
              </a:ext>
            </a:extLst>
          </p:cNvPr>
          <p:cNvSpPr>
            <a:spLocks/>
          </p:cNvSpPr>
          <p:nvPr/>
        </p:nvSpPr>
        <p:spPr bwMode="auto">
          <a:xfrm>
            <a:off x="4495800" y="2971800"/>
            <a:ext cx="609600" cy="1066800"/>
          </a:xfrm>
          <a:custGeom>
            <a:avLst/>
            <a:gdLst>
              <a:gd name="T0" fmla="*/ 2147483646 w 576"/>
              <a:gd name="T1" fmla="*/ 0 h 672"/>
              <a:gd name="T2" fmla="*/ 0 w 576"/>
              <a:gd name="T3" fmla="*/ 0 h 672"/>
              <a:gd name="T4" fmla="*/ 0 w 576"/>
              <a:gd name="T5" fmla="*/ 2147483646 h 672"/>
              <a:gd name="T6" fmla="*/ 2147483646 w 576"/>
              <a:gd name="T7" fmla="*/ 2147483646 h 672"/>
              <a:gd name="T8" fmla="*/ 0 60000 65536"/>
              <a:gd name="T9" fmla="*/ 0 60000 65536"/>
              <a:gd name="T10" fmla="*/ 0 60000 65536"/>
              <a:gd name="T11" fmla="*/ 0 60000 65536"/>
              <a:gd name="T12" fmla="*/ 0 w 576"/>
              <a:gd name="T13" fmla="*/ 0 h 672"/>
              <a:gd name="T14" fmla="*/ 576 w 576"/>
              <a:gd name="T15" fmla="*/ 672 h 6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76" h="672">
                <a:moveTo>
                  <a:pt x="96" y="0"/>
                </a:moveTo>
                <a:lnTo>
                  <a:pt x="0" y="0"/>
                </a:lnTo>
                <a:lnTo>
                  <a:pt x="0" y="672"/>
                </a:lnTo>
                <a:lnTo>
                  <a:pt x="576" y="672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90120" name="Freeform 9">
            <a:extLst>
              <a:ext uri="{FF2B5EF4-FFF2-40B4-BE49-F238E27FC236}">
                <a16:creationId xmlns:a16="http://schemas.microsoft.com/office/drawing/2014/main" id="{BFE0B646-6F1E-CCCD-14AA-C7514FE62718}"/>
              </a:ext>
            </a:extLst>
          </p:cNvPr>
          <p:cNvSpPr>
            <a:spLocks/>
          </p:cNvSpPr>
          <p:nvPr/>
        </p:nvSpPr>
        <p:spPr bwMode="auto">
          <a:xfrm>
            <a:off x="4267200" y="3657600"/>
            <a:ext cx="762000" cy="1828800"/>
          </a:xfrm>
          <a:custGeom>
            <a:avLst/>
            <a:gdLst>
              <a:gd name="T0" fmla="*/ 2147483646 w 480"/>
              <a:gd name="T1" fmla="*/ 0 h 1152"/>
              <a:gd name="T2" fmla="*/ 0 w 480"/>
              <a:gd name="T3" fmla="*/ 0 h 1152"/>
              <a:gd name="T4" fmla="*/ 0 w 480"/>
              <a:gd name="T5" fmla="*/ 2147483646 h 1152"/>
              <a:gd name="T6" fmla="*/ 2147483646 w 480"/>
              <a:gd name="T7" fmla="*/ 2147483646 h 1152"/>
              <a:gd name="T8" fmla="*/ 2147483646 w 480"/>
              <a:gd name="T9" fmla="*/ 2147483646 h 1152"/>
              <a:gd name="T10" fmla="*/ 2147483646 w 480"/>
              <a:gd name="T11" fmla="*/ 2147483646 h 11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80"/>
              <a:gd name="T19" fmla="*/ 0 h 1152"/>
              <a:gd name="T20" fmla="*/ 480 w 480"/>
              <a:gd name="T21" fmla="*/ 1152 h 115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80" h="1152">
                <a:moveTo>
                  <a:pt x="144" y="0"/>
                </a:moveTo>
                <a:lnTo>
                  <a:pt x="0" y="0"/>
                </a:lnTo>
                <a:lnTo>
                  <a:pt x="0" y="864"/>
                </a:lnTo>
                <a:lnTo>
                  <a:pt x="336" y="864"/>
                </a:lnTo>
                <a:lnTo>
                  <a:pt x="336" y="1152"/>
                </a:lnTo>
                <a:lnTo>
                  <a:pt x="480" y="1152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90121" name="Freeform 10">
            <a:extLst>
              <a:ext uri="{FF2B5EF4-FFF2-40B4-BE49-F238E27FC236}">
                <a16:creationId xmlns:a16="http://schemas.microsoft.com/office/drawing/2014/main" id="{9A7EB8F9-B35D-F7F0-99D2-210FE12673DE}"/>
              </a:ext>
            </a:extLst>
          </p:cNvPr>
          <p:cNvSpPr>
            <a:spLocks/>
          </p:cNvSpPr>
          <p:nvPr/>
        </p:nvSpPr>
        <p:spPr bwMode="auto">
          <a:xfrm>
            <a:off x="4800600" y="4343400"/>
            <a:ext cx="304800" cy="685800"/>
          </a:xfrm>
          <a:custGeom>
            <a:avLst/>
            <a:gdLst>
              <a:gd name="T0" fmla="*/ 0 w 192"/>
              <a:gd name="T1" fmla="*/ 2147483646 h 432"/>
              <a:gd name="T2" fmla="*/ 0 w 192"/>
              <a:gd name="T3" fmla="*/ 2147483646 h 432"/>
              <a:gd name="T4" fmla="*/ 2147483646 w 192"/>
              <a:gd name="T5" fmla="*/ 2147483646 h 432"/>
              <a:gd name="T6" fmla="*/ 2147483646 w 192"/>
              <a:gd name="T7" fmla="*/ 0 h 432"/>
              <a:gd name="T8" fmla="*/ 2147483646 w 192"/>
              <a:gd name="T9" fmla="*/ 0 h 4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2"/>
              <a:gd name="T16" fmla="*/ 0 h 432"/>
              <a:gd name="T17" fmla="*/ 192 w 192"/>
              <a:gd name="T18" fmla="*/ 432 h 43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2" h="432">
                <a:moveTo>
                  <a:pt x="0" y="432"/>
                </a:moveTo>
                <a:lnTo>
                  <a:pt x="0" y="192"/>
                </a:lnTo>
                <a:lnTo>
                  <a:pt x="96" y="192"/>
                </a:lnTo>
                <a:lnTo>
                  <a:pt x="96" y="0"/>
                </a:lnTo>
                <a:lnTo>
                  <a:pt x="192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90122" name="Freeform 11">
            <a:extLst>
              <a:ext uri="{FF2B5EF4-FFF2-40B4-BE49-F238E27FC236}">
                <a16:creationId xmlns:a16="http://schemas.microsoft.com/office/drawing/2014/main" id="{93E68C4C-6117-3233-4E59-FF66B37873E0}"/>
              </a:ext>
            </a:extLst>
          </p:cNvPr>
          <p:cNvSpPr>
            <a:spLocks/>
          </p:cNvSpPr>
          <p:nvPr/>
        </p:nvSpPr>
        <p:spPr bwMode="auto">
          <a:xfrm>
            <a:off x="4953000" y="4648200"/>
            <a:ext cx="152400" cy="228600"/>
          </a:xfrm>
          <a:custGeom>
            <a:avLst/>
            <a:gdLst>
              <a:gd name="T0" fmla="*/ 0 w 96"/>
              <a:gd name="T1" fmla="*/ 0 h 144"/>
              <a:gd name="T2" fmla="*/ 0 w 96"/>
              <a:gd name="T3" fmla="*/ 2147483646 h 144"/>
              <a:gd name="T4" fmla="*/ 2147483646 w 96"/>
              <a:gd name="T5" fmla="*/ 2147483646 h 144"/>
              <a:gd name="T6" fmla="*/ 0 60000 65536"/>
              <a:gd name="T7" fmla="*/ 0 60000 65536"/>
              <a:gd name="T8" fmla="*/ 0 60000 65536"/>
              <a:gd name="T9" fmla="*/ 0 w 96"/>
              <a:gd name="T10" fmla="*/ 0 h 144"/>
              <a:gd name="T11" fmla="*/ 96 w 96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6" h="144">
                <a:moveTo>
                  <a:pt x="0" y="0"/>
                </a:moveTo>
                <a:lnTo>
                  <a:pt x="0" y="144"/>
                </a:lnTo>
                <a:lnTo>
                  <a:pt x="96" y="144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74764" name="Text Box 12">
            <a:extLst>
              <a:ext uri="{FF2B5EF4-FFF2-40B4-BE49-F238E27FC236}">
                <a16:creationId xmlns:a16="http://schemas.microsoft.com/office/drawing/2014/main" id="{4327731B-971C-63D5-68B7-2D9C4CA157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5300663"/>
            <a:ext cx="1928812" cy="10779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Find 2 most</a:t>
            </a:r>
          </a:p>
          <a:p>
            <a:pPr>
              <a:defRPr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similar metabolite</a:t>
            </a:r>
          </a:p>
          <a:p>
            <a:pPr>
              <a:defRPr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expression levels</a:t>
            </a:r>
          </a:p>
          <a:p>
            <a:pPr>
              <a:defRPr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or curves</a:t>
            </a:r>
          </a:p>
        </p:txBody>
      </p:sp>
      <p:sp>
        <p:nvSpPr>
          <p:cNvPr id="74765" name="Text Box 13">
            <a:extLst>
              <a:ext uri="{FF2B5EF4-FFF2-40B4-BE49-F238E27FC236}">
                <a16:creationId xmlns:a16="http://schemas.microsoft.com/office/drawing/2014/main" id="{4D34955E-69CE-9B3B-7B22-6CD513F1A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313" y="5300663"/>
            <a:ext cx="1447800" cy="10699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Find the next</a:t>
            </a:r>
          </a:p>
          <a:p>
            <a:pPr>
              <a:defRPr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closest pair</a:t>
            </a:r>
          </a:p>
          <a:p>
            <a:pPr>
              <a:defRPr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of levels or</a:t>
            </a:r>
          </a:p>
          <a:p>
            <a:pPr>
              <a:defRPr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curves</a:t>
            </a:r>
          </a:p>
        </p:txBody>
      </p:sp>
      <p:sp>
        <p:nvSpPr>
          <p:cNvPr id="74766" name="Text Box 14">
            <a:extLst>
              <a:ext uri="{FF2B5EF4-FFF2-40B4-BE49-F238E27FC236}">
                <a16:creationId xmlns:a16="http://schemas.microsoft.com/office/drawing/2014/main" id="{4182A988-6544-EBA8-57DC-EBF728651D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791200"/>
            <a:ext cx="793750" cy="3365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>
                <a:solidFill>
                  <a:schemeClr val="accent2"/>
                </a:solidFill>
                <a:latin typeface="+mn-lt"/>
              </a:rPr>
              <a:t>Iterate</a:t>
            </a:r>
          </a:p>
        </p:txBody>
      </p:sp>
      <p:sp>
        <p:nvSpPr>
          <p:cNvPr id="90126" name="Text Box 15">
            <a:extLst>
              <a:ext uri="{FF2B5EF4-FFF2-40B4-BE49-F238E27FC236}">
                <a16:creationId xmlns:a16="http://schemas.microsoft.com/office/drawing/2014/main" id="{F814BBF1-FC4E-9DA7-48BD-8FEA37DA5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2000" y="2819400"/>
            <a:ext cx="33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600"/>
              <a:t>A</a:t>
            </a:r>
          </a:p>
        </p:txBody>
      </p:sp>
      <p:sp>
        <p:nvSpPr>
          <p:cNvPr id="90127" name="Text Box 16">
            <a:extLst>
              <a:ext uri="{FF2B5EF4-FFF2-40B4-BE49-F238E27FC236}">
                <a16:creationId xmlns:a16="http://schemas.microsoft.com/office/drawing/2014/main" id="{FEE5066C-5E91-0142-8EA0-0BD09A7477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2000" y="4267200"/>
            <a:ext cx="33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600"/>
              <a:t>B</a:t>
            </a:r>
          </a:p>
        </p:txBody>
      </p:sp>
      <p:sp>
        <p:nvSpPr>
          <p:cNvPr id="90128" name="Text Box 17">
            <a:extLst>
              <a:ext uri="{FF2B5EF4-FFF2-40B4-BE49-F238E27FC236}">
                <a16:creationId xmlns:a16="http://schemas.microsoft.com/office/drawing/2014/main" id="{8184FD7A-40E1-AF7D-06D4-40343EC152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3505200"/>
            <a:ext cx="33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600"/>
              <a:t>B</a:t>
            </a:r>
          </a:p>
        </p:txBody>
      </p:sp>
      <p:sp>
        <p:nvSpPr>
          <p:cNvPr id="90129" name="Text Box 18">
            <a:extLst>
              <a:ext uri="{FF2B5EF4-FFF2-40B4-BE49-F238E27FC236}">
                <a16:creationId xmlns:a16="http://schemas.microsoft.com/office/drawing/2014/main" id="{ABF9D059-382C-8A12-F80B-FFB26FDD9D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2743200"/>
            <a:ext cx="33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600"/>
              <a:t>A</a:t>
            </a:r>
          </a:p>
        </p:txBody>
      </p:sp>
      <p:sp>
        <p:nvSpPr>
          <p:cNvPr id="90130" name="Text Box 19">
            <a:extLst>
              <a:ext uri="{FF2B5EF4-FFF2-40B4-BE49-F238E27FC236}">
                <a16:creationId xmlns:a16="http://schemas.microsoft.com/office/drawing/2014/main" id="{9183C0B5-4CA7-3AAF-3DD2-7AB0231373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4159250"/>
            <a:ext cx="33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600"/>
              <a:t>C</a:t>
            </a:r>
          </a:p>
        </p:txBody>
      </p:sp>
      <p:sp>
        <p:nvSpPr>
          <p:cNvPr id="90131" name="Text Box 20">
            <a:extLst>
              <a:ext uri="{FF2B5EF4-FFF2-40B4-BE49-F238E27FC236}">
                <a16:creationId xmlns:a16="http://schemas.microsoft.com/office/drawing/2014/main" id="{313288A0-D7E0-4F21-F317-F3243DA787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2286000"/>
            <a:ext cx="33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600"/>
              <a:t>A</a:t>
            </a:r>
          </a:p>
        </p:txBody>
      </p:sp>
      <p:sp>
        <p:nvSpPr>
          <p:cNvPr id="90132" name="Text Box 21">
            <a:extLst>
              <a:ext uri="{FF2B5EF4-FFF2-40B4-BE49-F238E27FC236}">
                <a16:creationId xmlns:a16="http://schemas.microsoft.com/office/drawing/2014/main" id="{1667F22C-B360-92B5-EB4D-DE7D7EE4CB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3048000"/>
            <a:ext cx="33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600"/>
              <a:t>B</a:t>
            </a:r>
          </a:p>
        </p:txBody>
      </p:sp>
      <p:sp>
        <p:nvSpPr>
          <p:cNvPr id="90133" name="Text Box 22">
            <a:extLst>
              <a:ext uri="{FF2B5EF4-FFF2-40B4-BE49-F238E27FC236}">
                <a16:creationId xmlns:a16="http://schemas.microsoft.com/office/drawing/2014/main" id="{4254CB6A-63AC-EB05-7045-26A5018BD9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3800" y="3702050"/>
            <a:ext cx="33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600"/>
              <a:t>C</a:t>
            </a:r>
          </a:p>
        </p:txBody>
      </p:sp>
      <p:sp>
        <p:nvSpPr>
          <p:cNvPr id="90134" name="Text Box 23">
            <a:extLst>
              <a:ext uri="{FF2B5EF4-FFF2-40B4-BE49-F238E27FC236}">
                <a16:creationId xmlns:a16="http://schemas.microsoft.com/office/drawing/2014/main" id="{FC048F47-D3FC-4677-BE33-2ED1F2AE1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4114800"/>
            <a:ext cx="33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600"/>
              <a:t>D</a:t>
            </a:r>
          </a:p>
        </p:txBody>
      </p:sp>
      <p:sp>
        <p:nvSpPr>
          <p:cNvPr id="90135" name="Text Box 24">
            <a:extLst>
              <a:ext uri="{FF2B5EF4-FFF2-40B4-BE49-F238E27FC236}">
                <a16:creationId xmlns:a16="http://schemas.microsoft.com/office/drawing/2014/main" id="{89D78A17-D5C4-3A18-EDDD-B76CC06658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4692650"/>
            <a:ext cx="3190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600"/>
              <a:t>E</a:t>
            </a:r>
          </a:p>
        </p:txBody>
      </p:sp>
      <p:sp>
        <p:nvSpPr>
          <p:cNvPr id="90136" name="Text Box 25">
            <a:extLst>
              <a:ext uri="{FF2B5EF4-FFF2-40B4-BE49-F238E27FC236}">
                <a16:creationId xmlns:a16="http://schemas.microsoft.com/office/drawing/2014/main" id="{4EBBF65A-9847-0BF1-FBC1-02DE7FB513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5334000"/>
            <a:ext cx="3079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600"/>
              <a:t>F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itle 1">
            <a:extLst>
              <a:ext uri="{FF2B5EF4-FFF2-40B4-BE49-F238E27FC236}">
                <a16:creationId xmlns:a16="http://schemas.microsoft.com/office/drawing/2014/main" id="{F24CA5CA-39D0-341B-CF77-9FB80CF476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50" y="404813"/>
            <a:ext cx="8839200" cy="1143000"/>
          </a:xfrm>
        </p:spPr>
        <p:txBody>
          <a:bodyPr/>
          <a:lstStyle/>
          <a:p>
            <a:r>
              <a:rPr lang="en-US" altLang="en-US" sz="4400">
                <a:latin typeface="Arial" panose="020B0604020202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Principal Component Analysis (PCA)</a:t>
            </a:r>
            <a:endParaRPr lang="en-US" altLang="en-US" sz="4400">
              <a:latin typeface="Arial" panose="020B06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91138" name="Content Placeholder 2">
            <a:extLst>
              <a:ext uri="{FF2B5EF4-FFF2-40B4-BE49-F238E27FC236}">
                <a16:creationId xmlns:a16="http://schemas.microsoft.com/office/drawing/2014/main" id="{C797EAA4-6BBE-A6A1-F804-8BDBCBB18F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23850" y="1989138"/>
            <a:ext cx="8424863" cy="4364037"/>
          </a:xfrm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Project high-dimensional data into lower dimensions that capture the </a:t>
            </a:r>
            <a:r>
              <a:rPr lang="en-US" altLang="en-US">
                <a:solidFill>
                  <a:srgbClr val="80000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most variance </a:t>
            </a:r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of the data</a:t>
            </a:r>
          </a:p>
          <a:p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Assumption: </a:t>
            </a:r>
            <a:endParaRPr lang="en-US" altLang="en-US" sz="2400">
              <a:latin typeface="Arial" panose="020B0604020202020204" pitchFamily="34" charset="0"/>
              <a:cs typeface="Calibri" panose="020F0502020204030204" pitchFamily="34" charset="0"/>
            </a:endParaRPr>
          </a:p>
          <a:p>
            <a:pPr>
              <a:buFontTx/>
              <a:buNone/>
            </a:pPr>
            <a:r>
              <a:rPr lang="en-US" altLang="en-US" sz="2800">
                <a:latin typeface="Arial" panose="020B0604020202020204" pitchFamily="34" charset="0"/>
                <a:cs typeface="Calibri" panose="020F0502020204030204" pitchFamily="34" charset="0"/>
              </a:rPr>
              <a:t>		Main directions of variance  </a:t>
            </a:r>
          </a:p>
          <a:p>
            <a:pPr>
              <a:buFontTx/>
              <a:buNone/>
            </a:pPr>
            <a:r>
              <a:rPr lang="en-US" altLang="en-US" sz="2800">
                <a:latin typeface="Arial" panose="020B0604020202020204" pitchFamily="34" charset="0"/>
                <a:cs typeface="Calibri" panose="020F0502020204030204" pitchFamily="34" charset="0"/>
              </a:rPr>
              <a:t>			≈  major data characteristics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>
            <a:extLst>
              <a:ext uri="{FF2B5EF4-FFF2-40B4-BE49-F238E27FC236}">
                <a16:creationId xmlns:a16="http://schemas.microsoft.com/office/drawing/2014/main" id="{7AC3D1FB-1A09-BBC4-08DF-8269D51CC9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Learning Objectives</a:t>
            </a:r>
          </a:p>
        </p:txBody>
      </p:sp>
      <p:sp>
        <p:nvSpPr>
          <p:cNvPr id="33794" name="Content Placeholder 2">
            <a:extLst>
              <a:ext uri="{FF2B5EF4-FFF2-40B4-BE49-F238E27FC236}">
                <a16:creationId xmlns:a16="http://schemas.microsoft.com/office/drawing/2014/main" id="{823F9499-5219-C5F2-951F-9C02A0F9B08D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468313" y="1371600"/>
            <a:ext cx="7989887" cy="4721225"/>
          </a:xfrm>
        </p:spPr>
        <p:txBody>
          <a:bodyPr/>
          <a:lstStyle/>
          <a:p>
            <a:pPr marL="514350" indent="-514350">
              <a:buFontTx/>
              <a:buAutoNum type="arabicPeriod"/>
            </a:pPr>
            <a:r>
              <a:rPr lang="en-US" altLang="en-US"/>
              <a:t>Learn about basic concepts in ‘omics data analysis </a:t>
            </a:r>
          </a:p>
          <a:p>
            <a:pPr marL="514350" indent="-514350">
              <a:buFontTx/>
              <a:buAutoNum type="arabicPeriod"/>
            </a:pPr>
            <a:r>
              <a:rPr lang="en-US" altLang="en-US"/>
              <a:t>Learn about p values calculation and interpretation</a:t>
            </a:r>
          </a:p>
          <a:p>
            <a:pPr marL="514350" indent="-514350">
              <a:buFontTx/>
              <a:buAutoNum type="arabicPeriod"/>
            </a:pPr>
            <a:r>
              <a:rPr lang="en-US" altLang="en-US"/>
              <a:t>Learn about multivariate statistics (PCA and PLS-DA)</a:t>
            </a:r>
          </a:p>
          <a:p>
            <a:pPr marL="514350" indent="-514350">
              <a:buFontTx/>
              <a:buAutoNum type="arabicPeriod"/>
            </a:pPr>
            <a:r>
              <a:rPr lang="en-US" altLang="en-US"/>
              <a:t>Learning about machine learning concepts (clustering, classification and performance evaluation,)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2">
            <a:extLst>
              <a:ext uri="{FF2B5EF4-FFF2-40B4-BE49-F238E27FC236}">
                <a16:creationId xmlns:a16="http://schemas.microsoft.com/office/drawing/2014/main" id="{033EBCAA-0C1F-4532-5C40-B5A07E5491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Visualizing PCA</a:t>
            </a:r>
          </a:p>
        </p:txBody>
      </p:sp>
      <p:pic>
        <p:nvPicPr>
          <p:cNvPr id="92162" name="Picture 5" descr="torches">
            <a:extLst>
              <a:ext uri="{FF2B5EF4-FFF2-40B4-BE49-F238E27FC236}">
                <a16:creationId xmlns:a16="http://schemas.microsoft.com/office/drawing/2014/main" id="{F344046F-82DA-82E0-A086-1A674B1AF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060575"/>
            <a:ext cx="3810000" cy="355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3" name="Rectangle 7">
            <a:extLst>
              <a:ext uri="{FF2B5EF4-FFF2-40B4-BE49-F238E27FC236}">
                <a16:creationId xmlns:a16="http://schemas.microsoft.com/office/drawing/2014/main" id="{A8DD1615-47B4-C281-73CD-7752653D5364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427538" y="1557338"/>
            <a:ext cx="4397375" cy="4495800"/>
          </a:xfrm>
        </p:spPr>
        <p:txBody>
          <a:bodyPr/>
          <a:lstStyle/>
          <a:p>
            <a:pPr eaLnBrk="1" hangingPunct="1"/>
            <a:r>
              <a:rPr lang="en-US" altLang="en-US" sz="2400"/>
              <a:t>PCA of a </a:t>
            </a:r>
            <a:r>
              <a:rPr lang="ja-JP" altLang="en-US" sz="2400"/>
              <a:t>“</a:t>
            </a:r>
            <a:r>
              <a:rPr lang="en-US" altLang="ja-JP" sz="2400"/>
              <a:t>bagel</a:t>
            </a:r>
            <a:r>
              <a:rPr lang="ja-JP" altLang="en-US" sz="2400"/>
              <a:t>”</a:t>
            </a:r>
            <a:endParaRPr lang="en-US" altLang="ja-JP" sz="2400"/>
          </a:p>
          <a:p>
            <a:pPr eaLnBrk="1" hangingPunct="1"/>
            <a:r>
              <a:rPr lang="en-US" altLang="en-US" sz="2400"/>
              <a:t>One projection produces a weiner (hotdog)</a:t>
            </a:r>
          </a:p>
          <a:p>
            <a:pPr eaLnBrk="1" hangingPunct="1"/>
            <a:r>
              <a:rPr lang="en-US" altLang="en-US" sz="2400"/>
              <a:t>Another projection produces an </a:t>
            </a:r>
            <a:r>
              <a:rPr lang="ja-JP" altLang="en-US" sz="2400"/>
              <a:t>“</a:t>
            </a:r>
            <a:r>
              <a:rPr lang="en-US" altLang="ja-JP" sz="2400"/>
              <a:t>O</a:t>
            </a:r>
            <a:r>
              <a:rPr lang="ja-JP" altLang="en-US" sz="2400"/>
              <a:t>”</a:t>
            </a:r>
            <a:endParaRPr lang="en-US" altLang="ja-JP" sz="2400"/>
          </a:p>
          <a:p>
            <a:pPr eaLnBrk="1" hangingPunct="1"/>
            <a:r>
              <a:rPr lang="en-US" altLang="en-US" sz="2400"/>
              <a:t>The </a:t>
            </a:r>
            <a:r>
              <a:rPr lang="ja-JP" altLang="en-US" sz="2400"/>
              <a:t>“</a:t>
            </a:r>
            <a:r>
              <a:rPr lang="en-US" altLang="ja-JP" sz="2400"/>
              <a:t>O</a:t>
            </a:r>
            <a:r>
              <a:rPr lang="ja-JP" altLang="en-US" sz="2400"/>
              <a:t>”</a:t>
            </a:r>
            <a:r>
              <a:rPr lang="en-US" altLang="ja-JP" sz="2400"/>
              <a:t> projection captures most of the variation and has the largest eigenvector (PC1)</a:t>
            </a:r>
          </a:p>
          <a:p>
            <a:pPr eaLnBrk="1" hangingPunct="1"/>
            <a:r>
              <a:rPr lang="en-US" altLang="en-US" sz="2400"/>
              <a:t>The weiner projection is PC2 and gives depth info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2">
            <a:extLst>
              <a:ext uri="{FF2B5EF4-FFF2-40B4-BE49-F238E27FC236}">
                <a16:creationId xmlns:a16="http://schemas.microsoft.com/office/drawing/2014/main" id="{076A8DAE-AB7D-EBCB-C07F-0941AEFDE2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800"/>
              <a:t>PCA - The Details</a:t>
            </a:r>
          </a:p>
        </p:txBody>
      </p:sp>
      <p:sp>
        <p:nvSpPr>
          <p:cNvPr id="94210" name="Rectangle 3">
            <a:extLst>
              <a:ext uri="{FF2B5EF4-FFF2-40B4-BE49-F238E27FC236}">
                <a16:creationId xmlns:a16="http://schemas.microsoft.com/office/drawing/2014/main" id="{FDAA97F4-2943-476E-2BB5-C205E811179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600200"/>
            <a:ext cx="3902075" cy="4781550"/>
          </a:xfrm>
        </p:spPr>
        <p:txBody>
          <a:bodyPr/>
          <a:lstStyle/>
          <a:p>
            <a:pPr eaLnBrk="1" hangingPunct="1"/>
            <a:r>
              <a:rPr lang="en-US" altLang="en-US" sz="2000"/>
              <a:t>PCA involves the calculation of the eigenvalue (singular value) decomposition of a data covariance matrix</a:t>
            </a:r>
          </a:p>
          <a:p>
            <a:pPr eaLnBrk="1" hangingPunct="1"/>
            <a:r>
              <a:rPr lang="en-US" altLang="en-US" sz="2000"/>
              <a:t>PCA is an orthogonal linear transformation</a:t>
            </a:r>
          </a:p>
          <a:p>
            <a:pPr eaLnBrk="1" hangingPunct="1"/>
            <a:r>
              <a:rPr lang="en-US" altLang="en-US" sz="2000"/>
              <a:t>PCA transforms data to a new coordinate system so that the greatest variance of the data comes to lie on the first coordinate (1st PC), the second greatest variance on the 2nd PC etc.</a:t>
            </a:r>
            <a:endParaRPr lang="en-US" altLang="en-US" sz="2200"/>
          </a:p>
        </p:txBody>
      </p:sp>
      <p:sp>
        <p:nvSpPr>
          <p:cNvPr id="94211" name="Text Box 5">
            <a:extLst>
              <a:ext uri="{FF2B5EF4-FFF2-40B4-BE49-F238E27FC236}">
                <a16:creationId xmlns:a16="http://schemas.microsoft.com/office/drawing/2014/main" id="{F081CB23-645F-4703-CB56-92B343E87D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1766888"/>
            <a:ext cx="2736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solidFill>
                  <a:schemeClr val="tx1"/>
                </a:solidFill>
              </a:rPr>
              <a:t>x</a:t>
            </a:r>
            <a:r>
              <a:rPr lang="en-US" altLang="en-US" sz="1400" baseline="-25000">
                <a:solidFill>
                  <a:schemeClr val="tx1"/>
                </a:solidFill>
              </a:rPr>
              <a:t>1</a:t>
            </a:r>
            <a:r>
              <a:rPr lang="en-US" altLang="en-US" sz="1400">
                <a:solidFill>
                  <a:schemeClr val="tx1"/>
                </a:solidFill>
              </a:rPr>
              <a:t> x</a:t>
            </a:r>
            <a:r>
              <a:rPr lang="en-US" altLang="en-US" sz="1400" baseline="-25000">
                <a:solidFill>
                  <a:schemeClr val="tx1"/>
                </a:solidFill>
              </a:rPr>
              <a:t>2</a:t>
            </a:r>
            <a:r>
              <a:rPr lang="en-US" altLang="en-US" sz="1400">
                <a:solidFill>
                  <a:schemeClr val="tx1"/>
                </a:solidFill>
              </a:rPr>
              <a:t> x</a:t>
            </a:r>
            <a:r>
              <a:rPr lang="en-US" altLang="en-US" sz="1400" baseline="-25000">
                <a:solidFill>
                  <a:schemeClr val="tx1"/>
                </a:solidFill>
              </a:rPr>
              <a:t>3</a:t>
            </a:r>
            <a:r>
              <a:rPr lang="en-US" altLang="en-US" sz="1400">
                <a:solidFill>
                  <a:schemeClr val="tx1"/>
                </a:solidFill>
              </a:rPr>
              <a:t>, … variables     ……. x</a:t>
            </a:r>
            <a:r>
              <a:rPr lang="en-US" altLang="en-US" sz="1400" baseline="-25000">
                <a:solidFill>
                  <a:schemeClr val="tx1"/>
                </a:solidFill>
              </a:rPr>
              <a:t>n</a:t>
            </a:r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94212" name="Rectangle 6">
            <a:extLst>
              <a:ext uri="{FF2B5EF4-FFF2-40B4-BE49-F238E27FC236}">
                <a16:creationId xmlns:a16="http://schemas.microsoft.com/office/drawing/2014/main" id="{B3E215E3-69CE-B315-5C17-96A7CF070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0275" y="2209800"/>
            <a:ext cx="203200" cy="1828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94213" name="Rectangle 7">
            <a:extLst>
              <a:ext uri="{FF2B5EF4-FFF2-40B4-BE49-F238E27FC236}">
                <a16:creationId xmlns:a16="http://schemas.microsoft.com/office/drawing/2014/main" id="{E452F7DE-FDE2-76E0-5C93-2BE083D66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3475" y="2209800"/>
            <a:ext cx="203200" cy="1828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94214" name="Rectangle 8">
            <a:extLst>
              <a:ext uri="{FF2B5EF4-FFF2-40B4-BE49-F238E27FC236}">
                <a16:creationId xmlns:a16="http://schemas.microsoft.com/office/drawing/2014/main" id="{C257AD8C-A974-A171-AB87-B65220BCD1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6675" y="2209800"/>
            <a:ext cx="203200" cy="1828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94215" name="Rectangle 9">
            <a:extLst>
              <a:ext uri="{FF2B5EF4-FFF2-40B4-BE49-F238E27FC236}">
                <a16:creationId xmlns:a16="http://schemas.microsoft.com/office/drawing/2014/main" id="{70B06D69-FD12-BAA5-1725-1B9650F316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9875" y="2209800"/>
            <a:ext cx="203200" cy="1828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94216" name="Rectangle 10">
            <a:extLst>
              <a:ext uri="{FF2B5EF4-FFF2-40B4-BE49-F238E27FC236}">
                <a16:creationId xmlns:a16="http://schemas.microsoft.com/office/drawing/2014/main" id="{3D4900C3-48AD-3C50-49A8-D552464D5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3075" y="2209800"/>
            <a:ext cx="203200" cy="1828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94217" name="Rectangle 11">
            <a:extLst>
              <a:ext uri="{FF2B5EF4-FFF2-40B4-BE49-F238E27FC236}">
                <a16:creationId xmlns:a16="http://schemas.microsoft.com/office/drawing/2014/main" id="{7B5B699C-0E01-5ECD-7536-41FAD04D8C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6275" y="2209800"/>
            <a:ext cx="203200" cy="1828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94218" name="Rectangle 12">
            <a:extLst>
              <a:ext uri="{FF2B5EF4-FFF2-40B4-BE49-F238E27FC236}">
                <a16:creationId xmlns:a16="http://schemas.microsoft.com/office/drawing/2014/main" id="{8D06E847-539D-9A53-75DB-0AD2CB544D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9475" y="2209800"/>
            <a:ext cx="203200" cy="1828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94219" name="Rectangle 13">
            <a:extLst>
              <a:ext uri="{FF2B5EF4-FFF2-40B4-BE49-F238E27FC236}">
                <a16:creationId xmlns:a16="http://schemas.microsoft.com/office/drawing/2014/main" id="{F10D072C-C3D9-944E-3F9E-2F3DF9C6C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2675" y="2209800"/>
            <a:ext cx="203200" cy="1828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94220" name="Rectangle 14">
            <a:extLst>
              <a:ext uri="{FF2B5EF4-FFF2-40B4-BE49-F238E27FC236}">
                <a16:creationId xmlns:a16="http://schemas.microsoft.com/office/drawing/2014/main" id="{7EC742BE-8AF8-72BB-754C-89BF43FD18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5875" y="2209800"/>
            <a:ext cx="203200" cy="1828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94221" name="Rectangle 16">
            <a:extLst>
              <a:ext uri="{FF2B5EF4-FFF2-40B4-BE49-F238E27FC236}">
                <a16:creationId xmlns:a16="http://schemas.microsoft.com/office/drawing/2014/main" id="{C1864D07-3794-22A3-92D2-C4DD4DFE4E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9075" y="2209800"/>
            <a:ext cx="203200" cy="1828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94222" name="Rectangle 17">
            <a:extLst>
              <a:ext uri="{FF2B5EF4-FFF2-40B4-BE49-F238E27FC236}">
                <a16:creationId xmlns:a16="http://schemas.microsoft.com/office/drawing/2014/main" id="{B8246B95-B101-370D-B95B-C87C55C227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2275" y="2209800"/>
            <a:ext cx="203200" cy="1828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94223" name="Rectangle 18">
            <a:extLst>
              <a:ext uri="{FF2B5EF4-FFF2-40B4-BE49-F238E27FC236}">
                <a16:creationId xmlns:a16="http://schemas.microsoft.com/office/drawing/2014/main" id="{9BB946F2-D522-3336-7199-D6A607DF54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5475" y="2209800"/>
            <a:ext cx="203200" cy="1828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94224" name="Rectangle 19">
            <a:extLst>
              <a:ext uri="{FF2B5EF4-FFF2-40B4-BE49-F238E27FC236}">
                <a16:creationId xmlns:a16="http://schemas.microsoft.com/office/drawing/2014/main" id="{C1ED1430-54CD-FC2F-CEDE-98F021A1B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8675" y="2209800"/>
            <a:ext cx="203200" cy="1828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94225" name="Rectangle 20">
            <a:extLst>
              <a:ext uri="{FF2B5EF4-FFF2-40B4-BE49-F238E27FC236}">
                <a16:creationId xmlns:a16="http://schemas.microsoft.com/office/drawing/2014/main" id="{CE162495-7835-37D0-E959-38DB76C30850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5946775" y="1003300"/>
            <a:ext cx="228600" cy="264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94226" name="Rectangle 21">
            <a:extLst>
              <a:ext uri="{FF2B5EF4-FFF2-40B4-BE49-F238E27FC236}">
                <a16:creationId xmlns:a16="http://schemas.microsoft.com/office/drawing/2014/main" id="{96DF3603-FA56-EA8F-9493-BB7921FD0BFB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5946775" y="1231900"/>
            <a:ext cx="228600" cy="264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94227" name="Rectangle 22">
            <a:extLst>
              <a:ext uri="{FF2B5EF4-FFF2-40B4-BE49-F238E27FC236}">
                <a16:creationId xmlns:a16="http://schemas.microsoft.com/office/drawing/2014/main" id="{10534348-7829-24A6-6391-3E394828666D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5946775" y="1460500"/>
            <a:ext cx="228600" cy="264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94228" name="Rectangle 23">
            <a:extLst>
              <a:ext uri="{FF2B5EF4-FFF2-40B4-BE49-F238E27FC236}">
                <a16:creationId xmlns:a16="http://schemas.microsoft.com/office/drawing/2014/main" id="{06703AF3-73B6-9E0C-F494-C89A473A7A17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5946775" y="1689100"/>
            <a:ext cx="228600" cy="264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94229" name="Rectangle 24">
            <a:extLst>
              <a:ext uri="{FF2B5EF4-FFF2-40B4-BE49-F238E27FC236}">
                <a16:creationId xmlns:a16="http://schemas.microsoft.com/office/drawing/2014/main" id="{BC1768F5-D6A4-CEF3-9E62-B36C0FB46C7C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5946775" y="1917700"/>
            <a:ext cx="228600" cy="264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94230" name="Rectangle 25">
            <a:extLst>
              <a:ext uri="{FF2B5EF4-FFF2-40B4-BE49-F238E27FC236}">
                <a16:creationId xmlns:a16="http://schemas.microsoft.com/office/drawing/2014/main" id="{B0766C59-664B-737F-BDA9-87C7786DB40F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5946775" y="2146300"/>
            <a:ext cx="228600" cy="264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94231" name="Rectangle 26">
            <a:extLst>
              <a:ext uri="{FF2B5EF4-FFF2-40B4-BE49-F238E27FC236}">
                <a16:creationId xmlns:a16="http://schemas.microsoft.com/office/drawing/2014/main" id="{CFB8C2D4-E629-DBE0-FD75-96522EEE3EBD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5946775" y="2374900"/>
            <a:ext cx="228600" cy="264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94232" name="Text Box 27">
            <a:extLst>
              <a:ext uri="{FF2B5EF4-FFF2-40B4-BE49-F238E27FC236}">
                <a16:creationId xmlns:a16="http://schemas.microsoft.com/office/drawing/2014/main" id="{01BB5A65-7B55-52B0-D66A-E185B7EBB3D4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3349625" y="2889250"/>
            <a:ext cx="20193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solidFill>
                  <a:schemeClr val="tx1"/>
                </a:solidFill>
              </a:rPr>
              <a:t>s</a:t>
            </a:r>
            <a:r>
              <a:rPr lang="en-US" altLang="en-US" sz="1400" baseline="-25000">
                <a:solidFill>
                  <a:schemeClr val="tx1"/>
                </a:solidFill>
              </a:rPr>
              <a:t>1</a:t>
            </a:r>
            <a:r>
              <a:rPr lang="en-US" altLang="en-US" sz="1400">
                <a:solidFill>
                  <a:schemeClr val="tx1"/>
                </a:solidFill>
              </a:rPr>
              <a:t> s</a:t>
            </a:r>
            <a:r>
              <a:rPr lang="en-US" altLang="en-US" sz="1400" baseline="-25000">
                <a:solidFill>
                  <a:schemeClr val="tx1"/>
                </a:solidFill>
              </a:rPr>
              <a:t>2</a:t>
            </a:r>
            <a:r>
              <a:rPr lang="en-US" altLang="en-US" sz="1400">
                <a:solidFill>
                  <a:schemeClr val="tx1"/>
                </a:solidFill>
              </a:rPr>
              <a:t> s</a:t>
            </a:r>
            <a:r>
              <a:rPr lang="en-US" altLang="en-US" sz="1400" baseline="-25000">
                <a:solidFill>
                  <a:schemeClr val="tx1"/>
                </a:solidFill>
              </a:rPr>
              <a:t>3</a:t>
            </a:r>
            <a:r>
              <a:rPr lang="en-US" altLang="en-US" sz="1400">
                <a:solidFill>
                  <a:schemeClr val="tx1"/>
                </a:solidFill>
              </a:rPr>
              <a:t>… samples.  s</a:t>
            </a:r>
            <a:r>
              <a:rPr lang="en-US" altLang="en-US" sz="1400" baseline="-25000">
                <a:solidFill>
                  <a:schemeClr val="tx1"/>
                </a:solidFill>
              </a:rPr>
              <a:t>k</a:t>
            </a: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94233" name="Rectangle 28">
            <a:extLst>
              <a:ext uri="{FF2B5EF4-FFF2-40B4-BE49-F238E27FC236}">
                <a16:creationId xmlns:a16="http://schemas.microsoft.com/office/drawing/2014/main" id="{96391725-49D2-DEFC-0AEC-1B69DBA22E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2209800"/>
            <a:ext cx="190500" cy="18288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hlink"/>
              </a:solidFill>
            </a:endParaRPr>
          </a:p>
        </p:txBody>
      </p:sp>
      <p:sp>
        <p:nvSpPr>
          <p:cNvPr id="94234" name="Rectangle 31">
            <a:extLst>
              <a:ext uri="{FF2B5EF4-FFF2-40B4-BE49-F238E27FC236}">
                <a16:creationId xmlns:a16="http://schemas.microsoft.com/office/drawing/2014/main" id="{E10BC503-F8A1-4740-7B21-D1598BEA2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5300" y="2209800"/>
            <a:ext cx="190500" cy="18288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94235" name="Rectangle 32">
            <a:extLst>
              <a:ext uri="{FF2B5EF4-FFF2-40B4-BE49-F238E27FC236}">
                <a16:creationId xmlns:a16="http://schemas.microsoft.com/office/drawing/2014/main" id="{14C2E31F-5E57-097D-A1BC-A53968134A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8700" y="2209800"/>
            <a:ext cx="190500" cy="18288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94236" name="Rectangle 33">
            <a:extLst>
              <a:ext uri="{FF2B5EF4-FFF2-40B4-BE49-F238E27FC236}">
                <a16:creationId xmlns:a16="http://schemas.microsoft.com/office/drawing/2014/main" id="{B0EC5F1A-7FDC-607A-D1A7-89B7EBE0B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0275" y="4267200"/>
            <a:ext cx="2641600" cy="190500"/>
          </a:xfrm>
          <a:prstGeom prst="rect">
            <a:avLst/>
          </a:prstGeom>
          <a:solidFill>
            <a:srgbClr val="FC110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94237" name="Rectangle 34">
            <a:extLst>
              <a:ext uri="{FF2B5EF4-FFF2-40B4-BE49-F238E27FC236}">
                <a16:creationId xmlns:a16="http://schemas.microsoft.com/office/drawing/2014/main" id="{A95014F3-6385-509E-0820-F1C30828E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0275" y="4610100"/>
            <a:ext cx="2641600" cy="190500"/>
          </a:xfrm>
          <a:prstGeom prst="rect">
            <a:avLst/>
          </a:prstGeom>
          <a:solidFill>
            <a:srgbClr val="FC110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94238" name="Rectangle 35">
            <a:extLst>
              <a:ext uri="{FF2B5EF4-FFF2-40B4-BE49-F238E27FC236}">
                <a16:creationId xmlns:a16="http://schemas.microsoft.com/office/drawing/2014/main" id="{AEB86E3C-EF75-8FFB-43BF-09E3C3968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0275" y="5219700"/>
            <a:ext cx="2641600" cy="190500"/>
          </a:xfrm>
          <a:prstGeom prst="rect">
            <a:avLst/>
          </a:prstGeom>
          <a:solidFill>
            <a:srgbClr val="FC110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94239" name="Rectangle 36">
            <a:extLst>
              <a:ext uri="{FF2B5EF4-FFF2-40B4-BE49-F238E27FC236}">
                <a16:creationId xmlns:a16="http://schemas.microsoft.com/office/drawing/2014/main" id="{1CD6AF94-090B-0592-66D3-64284B20C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7000" y="1752600"/>
            <a:ext cx="1114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solidFill>
                  <a:schemeClr val="tx1"/>
                </a:solidFill>
              </a:rPr>
              <a:t>t</a:t>
            </a:r>
            <a:r>
              <a:rPr lang="en-US" altLang="en-US" sz="1400" baseline="-25000">
                <a:solidFill>
                  <a:schemeClr val="tx1"/>
                </a:solidFill>
              </a:rPr>
              <a:t>1</a:t>
            </a:r>
            <a:r>
              <a:rPr lang="en-US" altLang="en-US" sz="1400">
                <a:solidFill>
                  <a:schemeClr val="tx1"/>
                </a:solidFill>
              </a:rPr>
              <a:t>   t</a:t>
            </a:r>
            <a:r>
              <a:rPr lang="en-US" altLang="en-US" sz="1400" baseline="-25000">
                <a:solidFill>
                  <a:schemeClr val="tx1"/>
                </a:solidFill>
              </a:rPr>
              <a:t>2</a:t>
            </a:r>
            <a:r>
              <a:rPr lang="en-US" altLang="en-US" sz="1400">
                <a:solidFill>
                  <a:schemeClr val="tx1"/>
                </a:solidFill>
              </a:rPr>
              <a:t> ….. t</a:t>
            </a:r>
            <a:r>
              <a:rPr lang="en-US" altLang="en-US" sz="1400" baseline="-2500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94240" name="Text Box 37">
            <a:extLst>
              <a:ext uri="{FF2B5EF4-FFF2-40B4-BE49-F238E27FC236}">
                <a16:creationId xmlns:a16="http://schemas.microsoft.com/office/drawing/2014/main" id="{41A39F06-EFB7-5AA5-43AF-EF61D74AB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4114800"/>
            <a:ext cx="35560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solidFill>
                  <a:schemeClr val="tx1"/>
                </a:solidFill>
              </a:rPr>
              <a:t>p</a:t>
            </a:r>
            <a:r>
              <a:rPr lang="en-US" altLang="en-US" sz="1400" baseline="-25000">
                <a:solidFill>
                  <a:schemeClr val="tx1"/>
                </a:solidFill>
              </a:rPr>
              <a:t>1</a:t>
            </a:r>
            <a:endParaRPr lang="en-US" altLang="en-US" sz="140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solidFill>
                  <a:schemeClr val="tx1"/>
                </a:solidFill>
              </a:rPr>
              <a:t>p</a:t>
            </a:r>
            <a:r>
              <a:rPr lang="en-US" altLang="en-US" sz="1400" baseline="-25000">
                <a:solidFill>
                  <a:schemeClr val="tx1"/>
                </a:solidFill>
              </a:rPr>
              <a:t>2</a:t>
            </a:r>
            <a:endParaRPr lang="en-US" altLang="en-US" sz="140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140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solidFill>
                  <a:schemeClr val="tx1"/>
                </a:solidFill>
              </a:rPr>
              <a:t>p</a:t>
            </a:r>
            <a:r>
              <a:rPr lang="en-US" altLang="en-US" sz="1400" baseline="-25000">
                <a:solidFill>
                  <a:schemeClr val="tx1"/>
                </a:solidFill>
              </a:rPr>
              <a:t>k</a:t>
            </a:r>
            <a:endParaRPr lang="en-US" altLang="en-US" sz="1600">
              <a:solidFill>
                <a:schemeClr val="tx1"/>
              </a:solidFill>
            </a:endParaRPr>
          </a:p>
        </p:txBody>
      </p:sp>
      <p:sp>
        <p:nvSpPr>
          <p:cNvPr id="94241" name="Text Box 38">
            <a:extLst>
              <a:ext uri="{FF2B5EF4-FFF2-40B4-BE49-F238E27FC236}">
                <a16:creationId xmlns:a16="http://schemas.microsoft.com/office/drawing/2014/main" id="{65F52F25-2F96-B185-7B8D-38097D24F1DD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4033044" y="4915694"/>
            <a:ext cx="5000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chemeClr val="tx1"/>
                </a:solidFill>
              </a:rPr>
              <a:t>…..</a:t>
            </a:r>
          </a:p>
        </p:txBody>
      </p:sp>
      <p:sp>
        <p:nvSpPr>
          <p:cNvPr id="94242" name="Text Box 39">
            <a:extLst>
              <a:ext uri="{FF2B5EF4-FFF2-40B4-BE49-F238E27FC236}">
                <a16:creationId xmlns:a16="http://schemas.microsoft.com/office/drawing/2014/main" id="{FC511184-FA0B-724D-DCEF-7CF84ACC9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4114800"/>
            <a:ext cx="1389063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solidFill>
                  <a:schemeClr val="hlink"/>
                </a:solidFill>
              </a:rPr>
              <a:t>Scores = t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solidFill>
                  <a:schemeClr val="hlink"/>
                </a:solidFill>
              </a:rPr>
              <a:t>(eigen vectors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solidFill>
                  <a:schemeClr val="hlink"/>
                </a:solidFill>
              </a:rPr>
              <a:t>uncorrelated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solidFill>
                  <a:schemeClr val="hlink"/>
                </a:solidFill>
              </a:rPr>
              <a:t>orthogonal)</a:t>
            </a: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94243" name="Text Box 40">
            <a:extLst>
              <a:ext uri="{FF2B5EF4-FFF2-40B4-BE49-F238E27FC236}">
                <a16:creationId xmlns:a16="http://schemas.microsoft.com/office/drawing/2014/main" id="{2C06126D-CBC3-3B96-27DE-3D8FB75BEE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5480050"/>
            <a:ext cx="12858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solidFill>
                  <a:srgbClr val="FC110E"/>
                </a:solidFill>
              </a:rPr>
              <a:t>Loadings = p</a:t>
            </a: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94244" name="Text Box 41">
            <a:extLst>
              <a:ext uri="{FF2B5EF4-FFF2-40B4-BE49-F238E27FC236}">
                <a16:creationId xmlns:a16="http://schemas.microsoft.com/office/drawing/2014/main" id="{3CE5530D-9223-5D2F-FBD9-89DE6EB40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9925" y="5780088"/>
            <a:ext cx="36353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chemeClr val="tx1"/>
                </a:solidFill>
              </a:rPr>
              <a:t>Scores = Loadings x data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chemeClr val="tx1"/>
                </a:solidFill>
              </a:rPr>
              <a:t>t</a:t>
            </a:r>
            <a:r>
              <a:rPr lang="en-US" altLang="en-US" sz="1600" baseline="-25000">
                <a:solidFill>
                  <a:schemeClr val="tx1"/>
                </a:solidFill>
              </a:rPr>
              <a:t>1</a:t>
            </a:r>
            <a:r>
              <a:rPr lang="en-US" altLang="en-US" sz="1600">
                <a:solidFill>
                  <a:schemeClr val="tx1"/>
                </a:solidFill>
              </a:rPr>
              <a:t> = p</a:t>
            </a:r>
            <a:r>
              <a:rPr lang="en-US" altLang="en-US" sz="1600" baseline="-25000">
                <a:solidFill>
                  <a:schemeClr val="tx1"/>
                </a:solidFill>
              </a:rPr>
              <a:t>1</a:t>
            </a:r>
            <a:r>
              <a:rPr lang="en-US" altLang="en-US" sz="1600">
                <a:solidFill>
                  <a:schemeClr val="tx1"/>
                </a:solidFill>
              </a:rPr>
              <a:t>x</a:t>
            </a:r>
            <a:r>
              <a:rPr lang="en-US" altLang="en-US" sz="1600" baseline="-25000">
                <a:solidFill>
                  <a:schemeClr val="tx1"/>
                </a:solidFill>
              </a:rPr>
              <a:t>1</a:t>
            </a:r>
            <a:r>
              <a:rPr lang="en-US" altLang="en-US" sz="1600">
                <a:solidFill>
                  <a:schemeClr val="tx1"/>
                </a:solidFill>
              </a:rPr>
              <a:t> + p</a:t>
            </a:r>
            <a:r>
              <a:rPr lang="en-US" altLang="en-US" sz="1600" baseline="-25000">
                <a:solidFill>
                  <a:schemeClr val="tx1"/>
                </a:solidFill>
              </a:rPr>
              <a:t>2</a:t>
            </a:r>
            <a:r>
              <a:rPr lang="en-US" altLang="en-US" sz="1600">
                <a:solidFill>
                  <a:schemeClr val="tx1"/>
                </a:solidFill>
              </a:rPr>
              <a:t>x</a:t>
            </a:r>
            <a:r>
              <a:rPr lang="en-US" altLang="en-US" sz="1600" baseline="-25000">
                <a:solidFill>
                  <a:schemeClr val="tx1"/>
                </a:solidFill>
              </a:rPr>
              <a:t>2</a:t>
            </a:r>
            <a:r>
              <a:rPr lang="en-US" altLang="en-US" sz="1600">
                <a:solidFill>
                  <a:schemeClr val="tx1"/>
                </a:solidFill>
              </a:rPr>
              <a:t> + p</a:t>
            </a:r>
            <a:r>
              <a:rPr lang="en-US" altLang="en-US" sz="1600" baseline="-25000">
                <a:solidFill>
                  <a:schemeClr val="tx1"/>
                </a:solidFill>
              </a:rPr>
              <a:t>3</a:t>
            </a:r>
            <a:r>
              <a:rPr lang="en-US" altLang="en-US" sz="1600">
                <a:solidFill>
                  <a:schemeClr val="tx1"/>
                </a:solidFill>
              </a:rPr>
              <a:t>x</a:t>
            </a:r>
            <a:r>
              <a:rPr lang="en-US" altLang="en-US" sz="1600" baseline="-25000">
                <a:solidFill>
                  <a:schemeClr val="tx1"/>
                </a:solidFill>
              </a:rPr>
              <a:t>3</a:t>
            </a:r>
            <a:r>
              <a:rPr lang="en-US" altLang="en-US" sz="1600">
                <a:solidFill>
                  <a:schemeClr val="tx1"/>
                </a:solidFill>
              </a:rPr>
              <a:t> + … + p</a:t>
            </a:r>
            <a:r>
              <a:rPr lang="en-US" altLang="en-US" sz="1600" baseline="-25000">
                <a:solidFill>
                  <a:schemeClr val="tx1"/>
                </a:solidFill>
              </a:rPr>
              <a:t>n</a:t>
            </a:r>
            <a:r>
              <a:rPr lang="en-US" altLang="en-US" sz="1600">
                <a:solidFill>
                  <a:schemeClr val="tx1"/>
                </a:solidFill>
              </a:rPr>
              <a:t>x</a:t>
            </a:r>
            <a:r>
              <a:rPr lang="en-US" altLang="en-US" sz="1600" baseline="-25000">
                <a:solidFill>
                  <a:schemeClr val="tx1"/>
                </a:solidFill>
              </a:rPr>
              <a:t>n</a:t>
            </a:r>
            <a:endParaRPr lang="en-US" altLang="en-US" sz="2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2">
            <a:extLst>
              <a:ext uri="{FF2B5EF4-FFF2-40B4-BE49-F238E27FC236}">
                <a16:creationId xmlns:a16="http://schemas.microsoft.com/office/drawing/2014/main" id="{F6BED346-6FB0-58D9-00A7-43E5C775ED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63538"/>
            <a:ext cx="8305800" cy="977900"/>
          </a:xfrm>
        </p:spPr>
        <p:txBody>
          <a:bodyPr/>
          <a:lstStyle/>
          <a:p>
            <a:r>
              <a:rPr lang="en-US" altLang="en-US" sz="4400">
                <a:latin typeface="Arial" panose="020B0604020202020204" pitchFamily="34" charset="0"/>
                <a:cs typeface="Calibri" panose="020F0502020204030204" pitchFamily="34" charset="0"/>
              </a:rPr>
              <a:t>Principal Components Analysis On:</a:t>
            </a:r>
          </a:p>
        </p:txBody>
      </p:sp>
      <p:sp>
        <p:nvSpPr>
          <p:cNvPr id="96258" name="Rectangle 3">
            <a:extLst>
              <a:ext uri="{FF2B5EF4-FFF2-40B4-BE49-F238E27FC236}">
                <a16:creationId xmlns:a16="http://schemas.microsoft.com/office/drawing/2014/main" id="{DFBE8E82-0208-3D9D-9873-05665633DA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44513" y="1916113"/>
            <a:ext cx="7772400" cy="3960812"/>
          </a:xfrm>
        </p:spPr>
        <p:txBody>
          <a:bodyPr/>
          <a:lstStyle/>
          <a:p>
            <a:r>
              <a:rPr lang="en-GB" altLang="en-US" sz="2800" i="1">
                <a:latin typeface="Arial" panose="020B0604020202020204" pitchFamily="34" charset="0"/>
                <a:cs typeface="Calibri" panose="020F0502020204030204" pitchFamily="34" charset="0"/>
              </a:rPr>
              <a:t>Covariance Matrix:</a:t>
            </a:r>
            <a:endParaRPr lang="en-GB" altLang="en-US" sz="2800">
              <a:latin typeface="Arial" panose="020B0604020202020204" pitchFamily="34" charset="0"/>
              <a:cs typeface="Calibri" panose="020F0502020204030204" pitchFamily="34" charset="0"/>
            </a:endParaRPr>
          </a:p>
          <a:p>
            <a:pPr lvl="1"/>
            <a:r>
              <a:rPr lang="en-GB" altLang="en-US" sz="2400">
                <a:latin typeface="Arial" panose="020B0604020202020204" pitchFamily="34" charset="0"/>
                <a:cs typeface="Calibri" panose="020F0502020204030204" pitchFamily="34" charset="0"/>
              </a:rPr>
              <a:t>Variables must be in same units</a:t>
            </a:r>
          </a:p>
          <a:p>
            <a:pPr lvl="1"/>
            <a:r>
              <a:rPr lang="en-GB" altLang="en-US" sz="2400">
                <a:latin typeface="Arial" panose="020B0604020202020204" pitchFamily="34" charset="0"/>
                <a:cs typeface="Calibri" panose="020F0502020204030204" pitchFamily="34" charset="0"/>
              </a:rPr>
              <a:t>Emphasizes variables with most variance</a:t>
            </a:r>
          </a:p>
          <a:p>
            <a:pPr lvl="1">
              <a:buFontTx/>
              <a:buNone/>
            </a:pPr>
            <a:endParaRPr lang="en-GB" altLang="en-US" sz="2400">
              <a:latin typeface="Arial" panose="020B0604020202020204" pitchFamily="34" charset="0"/>
              <a:cs typeface="Calibri" panose="020F0502020204030204" pitchFamily="34" charset="0"/>
            </a:endParaRPr>
          </a:p>
          <a:p>
            <a:r>
              <a:rPr lang="en-GB" altLang="en-US" sz="2800" i="1">
                <a:latin typeface="Arial" panose="020B0604020202020204" pitchFamily="34" charset="0"/>
                <a:cs typeface="Calibri" panose="020F0502020204030204" pitchFamily="34" charset="0"/>
              </a:rPr>
              <a:t>Correlation Matrix:</a:t>
            </a:r>
            <a:endParaRPr lang="en-GB" altLang="en-US" sz="2800">
              <a:latin typeface="Arial" panose="020B0604020202020204" pitchFamily="34" charset="0"/>
              <a:cs typeface="Calibri" panose="020F0502020204030204" pitchFamily="34" charset="0"/>
            </a:endParaRPr>
          </a:p>
          <a:p>
            <a:pPr lvl="1"/>
            <a:r>
              <a:rPr lang="en-GB" altLang="en-US" sz="2400">
                <a:latin typeface="Arial" panose="020B0604020202020204" pitchFamily="34" charset="0"/>
                <a:cs typeface="Calibri" panose="020F0502020204030204" pitchFamily="34" charset="0"/>
              </a:rPr>
              <a:t>Variables are standardized (mean 0.0, SD 1.0)</a:t>
            </a:r>
          </a:p>
          <a:p>
            <a:pPr lvl="1"/>
            <a:r>
              <a:rPr lang="en-GB" altLang="en-US" sz="2400">
                <a:latin typeface="Arial" panose="020B0604020202020204" pitchFamily="34" charset="0"/>
                <a:cs typeface="Calibri" panose="020F0502020204030204" pitchFamily="34" charset="0"/>
              </a:rPr>
              <a:t>Variables can be in different units</a:t>
            </a:r>
          </a:p>
          <a:p>
            <a:pPr lvl="1"/>
            <a:r>
              <a:rPr lang="en-GB" altLang="en-US" sz="2400">
                <a:latin typeface="Arial" panose="020B0604020202020204" pitchFamily="34" charset="0"/>
                <a:cs typeface="Calibri" panose="020F0502020204030204" pitchFamily="34" charset="0"/>
              </a:rPr>
              <a:t>All variables have same impact on analysis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Text Box 2">
            <a:extLst>
              <a:ext uri="{FF2B5EF4-FFF2-40B4-BE49-F238E27FC236}">
                <a16:creationId xmlns:a16="http://schemas.microsoft.com/office/drawing/2014/main" id="{A152C82F-6586-3EF9-A682-16E857DCDA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83363"/>
            <a:ext cx="184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2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98306" name="Group 3">
            <a:extLst>
              <a:ext uri="{FF2B5EF4-FFF2-40B4-BE49-F238E27FC236}">
                <a16:creationId xmlns:a16="http://schemas.microsoft.com/office/drawing/2014/main" id="{605030AE-7630-102A-F8C4-A5309DBEED58}"/>
              </a:ext>
            </a:extLst>
          </p:cNvPr>
          <p:cNvGrpSpPr>
            <a:grpSpLocks/>
          </p:cNvGrpSpPr>
          <p:nvPr/>
        </p:nvGrpSpPr>
        <p:grpSpPr bwMode="auto">
          <a:xfrm>
            <a:off x="5419725" y="2286000"/>
            <a:ext cx="3502025" cy="3276600"/>
            <a:chOff x="2736" y="0"/>
            <a:chExt cx="2450" cy="1805"/>
          </a:xfrm>
        </p:grpSpPr>
        <p:sp>
          <p:nvSpPr>
            <p:cNvPr id="98318" name="Rectangle 4">
              <a:extLst>
                <a:ext uri="{FF2B5EF4-FFF2-40B4-BE49-F238E27FC236}">
                  <a16:creationId xmlns:a16="http://schemas.microsoft.com/office/drawing/2014/main" id="{8F9173A7-2E8E-3083-57FC-1D50F10D9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0"/>
              <a:ext cx="2352" cy="18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8319" name="Rectangle 5">
              <a:extLst>
                <a:ext uri="{FF2B5EF4-FFF2-40B4-BE49-F238E27FC236}">
                  <a16:creationId xmlns:a16="http://schemas.microsoft.com/office/drawing/2014/main" id="{BEB9A6F8-22BC-599E-99CD-82C7EE1AA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4" y="112"/>
              <a:ext cx="1911" cy="1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8320" name="Rectangle 6">
              <a:extLst>
                <a:ext uri="{FF2B5EF4-FFF2-40B4-BE49-F238E27FC236}">
                  <a16:creationId xmlns:a16="http://schemas.microsoft.com/office/drawing/2014/main" id="{28D59E8A-9EF5-2C9E-E146-E7922BBAB8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4" y="112"/>
              <a:ext cx="1911" cy="1398"/>
            </a:xfrm>
            <a:prstGeom prst="rect">
              <a:avLst/>
            </a:prstGeom>
            <a:noFill/>
            <a:ln w="3175">
              <a:solidFill>
                <a:srgbClr val="80808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8321" name="Line 7">
              <a:extLst>
                <a:ext uri="{FF2B5EF4-FFF2-40B4-BE49-F238E27FC236}">
                  <a16:creationId xmlns:a16="http://schemas.microsoft.com/office/drawing/2014/main" id="{336FAF44-8D41-BA0E-AE79-414B9F1D88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4" y="112"/>
              <a:ext cx="1" cy="139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8322" name="Line 8">
              <a:extLst>
                <a:ext uri="{FF2B5EF4-FFF2-40B4-BE49-F238E27FC236}">
                  <a16:creationId xmlns:a16="http://schemas.microsoft.com/office/drawing/2014/main" id="{B4C1B37B-2C30-4AEF-F79A-E2EAF03986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4" y="1510"/>
              <a:ext cx="2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8323" name="Line 9">
              <a:extLst>
                <a:ext uri="{FF2B5EF4-FFF2-40B4-BE49-F238E27FC236}">
                  <a16:creationId xmlns:a16="http://schemas.microsoft.com/office/drawing/2014/main" id="{DB9A12FF-4A55-4C3F-7F51-B1B3A6618F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4" y="1371"/>
              <a:ext cx="2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8324" name="Line 10">
              <a:extLst>
                <a:ext uri="{FF2B5EF4-FFF2-40B4-BE49-F238E27FC236}">
                  <a16:creationId xmlns:a16="http://schemas.microsoft.com/office/drawing/2014/main" id="{857032AA-543D-8342-2758-A8BD38A455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4" y="1229"/>
              <a:ext cx="2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8325" name="Line 11">
              <a:extLst>
                <a:ext uri="{FF2B5EF4-FFF2-40B4-BE49-F238E27FC236}">
                  <a16:creationId xmlns:a16="http://schemas.microsoft.com/office/drawing/2014/main" id="{2D0381E4-C476-C0F6-6AFB-C2DDD67459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4" y="1090"/>
              <a:ext cx="2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8326" name="Line 12">
              <a:extLst>
                <a:ext uri="{FF2B5EF4-FFF2-40B4-BE49-F238E27FC236}">
                  <a16:creationId xmlns:a16="http://schemas.microsoft.com/office/drawing/2014/main" id="{679A5634-4B1C-D32A-A7CB-EECB35E645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4" y="951"/>
              <a:ext cx="2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8327" name="Line 13">
              <a:extLst>
                <a:ext uri="{FF2B5EF4-FFF2-40B4-BE49-F238E27FC236}">
                  <a16:creationId xmlns:a16="http://schemas.microsoft.com/office/drawing/2014/main" id="{7D30FF28-002C-EC67-B7FE-602AEA4D56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4" y="812"/>
              <a:ext cx="2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8328" name="Line 14">
              <a:extLst>
                <a:ext uri="{FF2B5EF4-FFF2-40B4-BE49-F238E27FC236}">
                  <a16:creationId xmlns:a16="http://schemas.microsoft.com/office/drawing/2014/main" id="{F71D4F74-5BC5-1E43-06C5-730E3CF5B1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4" y="670"/>
              <a:ext cx="2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8329" name="Line 15">
              <a:extLst>
                <a:ext uri="{FF2B5EF4-FFF2-40B4-BE49-F238E27FC236}">
                  <a16:creationId xmlns:a16="http://schemas.microsoft.com/office/drawing/2014/main" id="{FDCD016C-DE85-981D-5000-D58E397AC9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4" y="531"/>
              <a:ext cx="2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8330" name="Line 16">
              <a:extLst>
                <a:ext uri="{FF2B5EF4-FFF2-40B4-BE49-F238E27FC236}">
                  <a16:creationId xmlns:a16="http://schemas.microsoft.com/office/drawing/2014/main" id="{988FDE07-FAC5-3950-FDA2-B3F84BE8E6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4" y="392"/>
              <a:ext cx="2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8331" name="Line 17">
              <a:extLst>
                <a:ext uri="{FF2B5EF4-FFF2-40B4-BE49-F238E27FC236}">
                  <a16:creationId xmlns:a16="http://schemas.microsoft.com/office/drawing/2014/main" id="{94BB8F19-FDCB-9BF4-2DA2-1014F11E6D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4" y="251"/>
              <a:ext cx="2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8332" name="Line 18">
              <a:extLst>
                <a:ext uri="{FF2B5EF4-FFF2-40B4-BE49-F238E27FC236}">
                  <a16:creationId xmlns:a16="http://schemas.microsoft.com/office/drawing/2014/main" id="{49C58563-9347-7DF6-47DA-AEB91FA35A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4" y="112"/>
              <a:ext cx="2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8333" name="Line 19">
              <a:extLst>
                <a:ext uri="{FF2B5EF4-FFF2-40B4-BE49-F238E27FC236}">
                  <a16:creationId xmlns:a16="http://schemas.microsoft.com/office/drawing/2014/main" id="{AA2835FC-38AA-0A83-65EC-D166831D76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4" y="1510"/>
              <a:ext cx="191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8334" name="Line 20">
              <a:extLst>
                <a:ext uri="{FF2B5EF4-FFF2-40B4-BE49-F238E27FC236}">
                  <a16:creationId xmlns:a16="http://schemas.microsoft.com/office/drawing/2014/main" id="{EAD1B16F-5F6B-154C-157E-9EEFD58783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4" y="1487"/>
              <a:ext cx="1" cy="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8335" name="Line 21">
              <a:extLst>
                <a:ext uri="{FF2B5EF4-FFF2-40B4-BE49-F238E27FC236}">
                  <a16:creationId xmlns:a16="http://schemas.microsoft.com/office/drawing/2014/main" id="{50401631-F3E1-7084-CDBA-F25EB69CE9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03" y="1487"/>
              <a:ext cx="1" cy="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8336" name="Line 22">
              <a:extLst>
                <a:ext uri="{FF2B5EF4-FFF2-40B4-BE49-F238E27FC236}">
                  <a16:creationId xmlns:a16="http://schemas.microsoft.com/office/drawing/2014/main" id="{727E157F-9745-3E28-E526-9BE63D8E56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80" y="1487"/>
              <a:ext cx="1" cy="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8337" name="Line 23">
              <a:extLst>
                <a:ext uri="{FF2B5EF4-FFF2-40B4-BE49-F238E27FC236}">
                  <a16:creationId xmlns:a16="http://schemas.microsoft.com/office/drawing/2014/main" id="{9162E252-D3F4-596B-3547-681C859F1D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56" y="1488"/>
              <a:ext cx="1" cy="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8338" name="Line 24">
              <a:extLst>
                <a:ext uri="{FF2B5EF4-FFF2-40B4-BE49-F238E27FC236}">
                  <a16:creationId xmlns:a16="http://schemas.microsoft.com/office/drawing/2014/main" id="{FD2E4AC1-DF41-C868-EAB0-8418741166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35" y="1487"/>
              <a:ext cx="1" cy="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8339" name="Freeform 25">
              <a:extLst>
                <a:ext uri="{FF2B5EF4-FFF2-40B4-BE49-F238E27FC236}">
                  <a16:creationId xmlns:a16="http://schemas.microsoft.com/office/drawing/2014/main" id="{D96C0710-8FB7-369E-56FA-2034B3441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6" y="822"/>
              <a:ext cx="29" cy="30"/>
            </a:xfrm>
            <a:custGeom>
              <a:avLst/>
              <a:gdLst>
                <a:gd name="T0" fmla="*/ 14 w 29"/>
                <a:gd name="T1" fmla="*/ 0 h 30"/>
                <a:gd name="T2" fmla="*/ 29 w 29"/>
                <a:gd name="T3" fmla="*/ 30 h 30"/>
                <a:gd name="T4" fmla="*/ 0 w 29"/>
                <a:gd name="T5" fmla="*/ 30 h 30"/>
                <a:gd name="T6" fmla="*/ 14 w 29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"/>
                <a:gd name="T13" fmla="*/ 0 h 30"/>
                <a:gd name="T14" fmla="*/ 29 w 29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" h="30">
                  <a:moveTo>
                    <a:pt x="14" y="0"/>
                  </a:moveTo>
                  <a:lnTo>
                    <a:pt x="29" y="30"/>
                  </a:lnTo>
                  <a:lnTo>
                    <a:pt x="0" y="3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98340" name="Freeform 26">
              <a:extLst>
                <a:ext uri="{FF2B5EF4-FFF2-40B4-BE49-F238E27FC236}">
                  <a16:creationId xmlns:a16="http://schemas.microsoft.com/office/drawing/2014/main" id="{E7F33D8F-FA97-A322-5A54-65E47906E0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6" y="750"/>
              <a:ext cx="28" cy="30"/>
            </a:xfrm>
            <a:custGeom>
              <a:avLst/>
              <a:gdLst>
                <a:gd name="T0" fmla="*/ 14 w 28"/>
                <a:gd name="T1" fmla="*/ 0 h 30"/>
                <a:gd name="T2" fmla="*/ 28 w 28"/>
                <a:gd name="T3" fmla="*/ 30 h 30"/>
                <a:gd name="T4" fmla="*/ 0 w 28"/>
                <a:gd name="T5" fmla="*/ 30 h 30"/>
                <a:gd name="T6" fmla="*/ 14 w 28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"/>
                <a:gd name="T13" fmla="*/ 0 h 30"/>
                <a:gd name="T14" fmla="*/ 28 w 28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" h="30">
                  <a:moveTo>
                    <a:pt x="14" y="0"/>
                  </a:moveTo>
                  <a:lnTo>
                    <a:pt x="28" y="30"/>
                  </a:lnTo>
                  <a:lnTo>
                    <a:pt x="0" y="3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98341" name="Freeform 27">
              <a:extLst>
                <a:ext uri="{FF2B5EF4-FFF2-40B4-BE49-F238E27FC236}">
                  <a16:creationId xmlns:a16="http://schemas.microsoft.com/office/drawing/2014/main" id="{0C50F2DF-DB78-841D-CEF0-BAB0F739D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" y="854"/>
              <a:ext cx="28" cy="30"/>
            </a:xfrm>
            <a:custGeom>
              <a:avLst/>
              <a:gdLst>
                <a:gd name="T0" fmla="*/ 14 w 28"/>
                <a:gd name="T1" fmla="*/ 0 h 30"/>
                <a:gd name="T2" fmla="*/ 28 w 28"/>
                <a:gd name="T3" fmla="*/ 30 h 30"/>
                <a:gd name="T4" fmla="*/ 0 w 28"/>
                <a:gd name="T5" fmla="*/ 30 h 30"/>
                <a:gd name="T6" fmla="*/ 14 w 28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"/>
                <a:gd name="T13" fmla="*/ 0 h 30"/>
                <a:gd name="T14" fmla="*/ 28 w 28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" h="30">
                  <a:moveTo>
                    <a:pt x="14" y="0"/>
                  </a:moveTo>
                  <a:lnTo>
                    <a:pt x="28" y="30"/>
                  </a:lnTo>
                  <a:lnTo>
                    <a:pt x="0" y="3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98342" name="Freeform 28">
              <a:extLst>
                <a:ext uri="{FF2B5EF4-FFF2-40B4-BE49-F238E27FC236}">
                  <a16:creationId xmlns:a16="http://schemas.microsoft.com/office/drawing/2014/main" id="{F5B34AF9-0B3A-4B36-8825-E98FC22FBD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7" y="814"/>
              <a:ext cx="28" cy="30"/>
            </a:xfrm>
            <a:custGeom>
              <a:avLst/>
              <a:gdLst>
                <a:gd name="T0" fmla="*/ 14 w 28"/>
                <a:gd name="T1" fmla="*/ 0 h 30"/>
                <a:gd name="T2" fmla="*/ 28 w 28"/>
                <a:gd name="T3" fmla="*/ 30 h 30"/>
                <a:gd name="T4" fmla="*/ 0 w 28"/>
                <a:gd name="T5" fmla="*/ 30 h 30"/>
                <a:gd name="T6" fmla="*/ 14 w 28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"/>
                <a:gd name="T13" fmla="*/ 0 h 30"/>
                <a:gd name="T14" fmla="*/ 28 w 28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" h="30">
                  <a:moveTo>
                    <a:pt x="14" y="0"/>
                  </a:moveTo>
                  <a:lnTo>
                    <a:pt x="28" y="30"/>
                  </a:lnTo>
                  <a:lnTo>
                    <a:pt x="0" y="3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98343" name="Freeform 29">
              <a:extLst>
                <a:ext uri="{FF2B5EF4-FFF2-40B4-BE49-F238E27FC236}">
                  <a16:creationId xmlns:a16="http://schemas.microsoft.com/office/drawing/2014/main" id="{26E5D61C-DFED-5430-798F-14A797877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9" y="790"/>
              <a:ext cx="28" cy="29"/>
            </a:xfrm>
            <a:custGeom>
              <a:avLst/>
              <a:gdLst>
                <a:gd name="T0" fmla="*/ 14 w 28"/>
                <a:gd name="T1" fmla="*/ 0 h 29"/>
                <a:gd name="T2" fmla="*/ 28 w 28"/>
                <a:gd name="T3" fmla="*/ 29 h 29"/>
                <a:gd name="T4" fmla="*/ 0 w 28"/>
                <a:gd name="T5" fmla="*/ 29 h 29"/>
                <a:gd name="T6" fmla="*/ 14 w 28"/>
                <a:gd name="T7" fmla="*/ 0 h 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"/>
                <a:gd name="T13" fmla="*/ 0 h 29"/>
                <a:gd name="T14" fmla="*/ 28 w 28"/>
                <a:gd name="T15" fmla="*/ 29 h 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" h="29">
                  <a:moveTo>
                    <a:pt x="14" y="0"/>
                  </a:moveTo>
                  <a:lnTo>
                    <a:pt x="28" y="29"/>
                  </a:lnTo>
                  <a:lnTo>
                    <a:pt x="0" y="29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98344" name="Freeform 30">
              <a:extLst>
                <a:ext uri="{FF2B5EF4-FFF2-40B4-BE49-F238E27FC236}">
                  <a16:creationId xmlns:a16="http://schemas.microsoft.com/office/drawing/2014/main" id="{4C420271-4D7C-78C5-7E03-AF408B3FD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4" y="864"/>
              <a:ext cx="28" cy="30"/>
            </a:xfrm>
            <a:custGeom>
              <a:avLst/>
              <a:gdLst>
                <a:gd name="T0" fmla="*/ 14 w 28"/>
                <a:gd name="T1" fmla="*/ 0 h 30"/>
                <a:gd name="T2" fmla="*/ 28 w 28"/>
                <a:gd name="T3" fmla="*/ 30 h 30"/>
                <a:gd name="T4" fmla="*/ 0 w 28"/>
                <a:gd name="T5" fmla="*/ 30 h 30"/>
                <a:gd name="T6" fmla="*/ 14 w 28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"/>
                <a:gd name="T13" fmla="*/ 0 h 30"/>
                <a:gd name="T14" fmla="*/ 28 w 28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" h="30">
                  <a:moveTo>
                    <a:pt x="14" y="0"/>
                  </a:moveTo>
                  <a:lnTo>
                    <a:pt x="28" y="30"/>
                  </a:lnTo>
                  <a:lnTo>
                    <a:pt x="0" y="3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98345" name="Freeform 31">
              <a:extLst>
                <a:ext uri="{FF2B5EF4-FFF2-40B4-BE49-F238E27FC236}">
                  <a16:creationId xmlns:a16="http://schemas.microsoft.com/office/drawing/2014/main" id="{12C44CF4-A0BB-4358-1AEB-84CA4D8CB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1" y="827"/>
              <a:ext cx="28" cy="30"/>
            </a:xfrm>
            <a:custGeom>
              <a:avLst/>
              <a:gdLst>
                <a:gd name="T0" fmla="*/ 14 w 28"/>
                <a:gd name="T1" fmla="*/ 0 h 30"/>
                <a:gd name="T2" fmla="*/ 28 w 28"/>
                <a:gd name="T3" fmla="*/ 30 h 30"/>
                <a:gd name="T4" fmla="*/ 0 w 28"/>
                <a:gd name="T5" fmla="*/ 30 h 30"/>
                <a:gd name="T6" fmla="*/ 14 w 28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"/>
                <a:gd name="T13" fmla="*/ 0 h 30"/>
                <a:gd name="T14" fmla="*/ 28 w 28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" h="30">
                  <a:moveTo>
                    <a:pt x="14" y="0"/>
                  </a:moveTo>
                  <a:lnTo>
                    <a:pt x="28" y="30"/>
                  </a:lnTo>
                  <a:lnTo>
                    <a:pt x="0" y="3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98346" name="Freeform 32">
              <a:extLst>
                <a:ext uri="{FF2B5EF4-FFF2-40B4-BE49-F238E27FC236}">
                  <a16:creationId xmlns:a16="http://schemas.microsoft.com/office/drawing/2014/main" id="{D378CEA0-F74C-00FF-A028-E63DEC335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" y="767"/>
              <a:ext cx="29" cy="30"/>
            </a:xfrm>
            <a:custGeom>
              <a:avLst/>
              <a:gdLst>
                <a:gd name="T0" fmla="*/ 15 w 29"/>
                <a:gd name="T1" fmla="*/ 0 h 30"/>
                <a:gd name="T2" fmla="*/ 29 w 29"/>
                <a:gd name="T3" fmla="*/ 30 h 30"/>
                <a:gd name="T4" fmla="*/ 0 w 29"/>
                <a:gd name="T5" fmla="*/ 30 h 30"/>
                <a:gd name="T6" fmla="*/ 15 w 29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"/>
                <a:gd name="T13" fmla="*/ 0 h 30"/>
                <a:gd name="T14" fmla="*/ 29 w 29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" h="30">
                  <a:moveTo>
                    <a:pt x="15" y="0"/>
                  </a:moveTo>
                  <a:lnTo>
                    <a:pt x="29" y="30"/>
                  </a:lnTo>
                  <a:lnTo>
                    <a:pt x="0" y="3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98347" name="Freeform 33">
              <a:extLst>
                <a:ext uri="{FF2B5EF4-FFF2-40B4-BE49-F238E27FC236}">
                  <a16:creationId xmlns:a16="http://schemas.microsoft.com/office/drawing/2014/main" id="{5D45207C-9058-200B-0586-E099143CC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" y="795"/>
              <a:ext cx="29" cy="29"/>
            </a:xfrm>
            <a:custGeom>
              <a:avLst/>
              <a:gdLst>
                <a:gd name="T0" fmla="*/ 15 w 29"/>
                <a:gd name="T1" fmla="*/ 0 h 29"/>
                <a:gd name="T2" fmla="*/ 29 w 29"/>
                <a:gd name="T3" fmla="*/ 29 h 29"/>
                <a:gd name="T4" fmla="*/ 0 w 29"/>
                <a:gd name="T5" fmla="*/ 29 h 29"/>
                <a:gd name="T6" fmla="*/ 15 w 29"/>
                <a:gd name="T7" fmla="*/ 0 h 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"/>
                <a:gd name="T13" fmla="*/ 0 h 29"/>
                <a:gd name="T14" fmla="*/ 29 w 29"/>
                <a:gd name="T15" fmla="*/ 29 h 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" h="29">
                  <a:moveTo>
                    <a:pt x="15" y="0"/>
                  </a:moveTo>
                  <a:lnTo>
                    <a:pt x="29" y="29"/>
                  </a:lnTo>
                  <a:lnTo>
                    <a:pt x="0" y="29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98348" name="Freeform 34">
              <a:extLst>
                <a:ext uri="{FF2B5EF4-FFF2-40B4-BE49-F238E27FC236}">
                  <a16:creationId xmlns:a16="http://schemas.microsoft.com/office/drawing/2014/main" id="{D04B895C-EBF8-D48F-13A4-3A2F9C01E5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3" y="819"/>
              <a:ext cx="28" cy="30"/>
            </a:xfrm>
            <a:custGeom>
              <a:avLst/>
              <a:gdLst>
                <a:gd name="T0" fmla="*/ 14 w 28"/>
                <a:gd name="T1" fmla="*/ 0 h 30"/>
                <a:gd name="T2" fmla="*/ 28 w 28"/>
                <a:gd name="T3" fmla="*/ 30 h 30"/>
                <a:gd name="T4" fmla="*/ 0 w 28"/>
                <a:gd name="T5" fmla="*/ 30 h 30"/>
                <a:gd name="T6" fmla="*/ 14 w 28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"/>
                <a:gd name="T13" fmla="*/ 0 h 30"/>
                <a:gd name="T14" fmla="*/ 28 w 28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" h="30">
                  <a:moveTo>
                    <a:pt x="14" y="0"/>
                  </a:moveTo>
                  <a:lnTo>
                    <a:pt x="28" y="30"/>
                  </a:lnTo>
                  <a:lnTo>
                    <a:pt x="0" y="3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98349" name="Freeform 35">
              <a:extLst>
                <a:ext uri="{FF2B5EF4-FFF2-40B4-BE49-F238E27FC236}">
                  <a16:creationId xmlns:a16="http://schemas.microsoft.com/office/drawing/2014/main" id="{1EC296BA-48D1-61B0-4943-044F95071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9" y="857"/>
              <a:ext cx="29" cy="29"/>
            </a:xfrm>
            <a:custGeom>
              <a:avLst/>
              <a:gdLst>
                <a:gd name="T0" fmla="*/ 14 w 29"/>
                <a:gd name="T1" fmla="*/ 0 h 29"/>
                <a:gd name="T2" fmla="*/ 29 w 29"/>
                <a:gd name="T3" fmla="*/ 29 h 29"/>
                <a:gd name="T4" fmla="*/ 0 w 29"/>
                <a:gd name="T5" fmla="*/ 29 h 29"/>
                <a:gd name="T6" fmla="*/ 14 w 29"/>
                <a:gd name="T7" fmla="*/ 0 h 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"/>
                <a:gd name="T13" fmla="*/ 0 h 29"/>
                <a:gd name="T14" fmla="*/ 29 w 29"/>
                <a:gd name="T15" fmla="*/ 29 h 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" h="29">
                  <a:moveTo>
                    <a:pt x="14" y="0"/>
                  </a:moveTo>
                  <a:lnTo>
                    <a:pt x="29" y="29"/>
                  </a:lnTo>
                  <a:lnTo>
                    <a:pt x="0" y="29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98350" name="Freeform 36">
              <a:extLst>
                <a:ext uri="{FF2B5EF4-FFF2-40B4-BE49-F238E27FC236}">
                  <a16:creationId xmlns:a16="http://schemas.microsoft.com/office/drawing/2014/main" id="{B71E967C-31BE-63A8-4324-1756BEDFB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" y="812"/>
              <a:ext cx="28" cy="30"/>
            </a:xfrm>
            <a:custGeom>
              <a:avLst/>
              <a:gdLst>
                <a:gd name="T0" fmla="*/ 14 w 28"/>
                <a:gd name="T1" fmla="*/ 0 h 30"/>
                <a:gd name="T2" fmla="*/ 28 w 28"/>
                <a:gd name="T3" fmla="*/ 30 h 30"/>
                <a:gd name="T4" fmla="*/ 0 w 28"/>
                <a:gd name="T5" fmla="*/ 30 h 30"/>
                <a:gd name="T6" fmla="*/ 14 w 28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"/>
                <a:gd name="T13" fmla="*/ 0 h 30"/>
                <a:gd name="T14" fmla="*/ 28 w 28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" h="30">
                  <a:moveTo>
                    <a:pt x="14" y="0"/>
                  </a:moveTo>
                  <a:lnTo>
                    <a:pt x="28" y="30"/>
                  </a:lnTo>
                  <a:lnTo>
                    <a:pt x="0" y="3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98351" name="Freeform 37">
              <a:extLst>
                <a:ext uri="{FF2B5EF4-FFF2-40B4-BE49-F238E27FC236}">
                  <a16:creationId xmlns:a16="http://schemas.microsoft.com/office/drawing/2014/main" id="{60514DC8-37D1-CA8E-4D5C-A351FA33F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6" y="787"/>
              <a:ext cx="28" cy="30"/>
            </a:xfrm>
            <a:custGeom>
              <a:avLst/>
              <a:gdLst>
                <a:gd name="T0" fmla="*/ 14 w 28"/>
                <a:gd name="T1" fmla="*/ 0 h 30"/>
                <a:gd name="T2" fmla="*/ 28 w 28"/>
                <a:gd name="T3" fmla="*/ 30 h 30"/>
                <a:gd name="T4" fmla="*/ 0 w 28"/>
                <a:gd name="T5" fmla="*/ 30 h 30"/>
                <a:gd name="T6" fmla="*/ 14 w 28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"/>
                <a:gd name="T13" fmla="*/ 0 h 30"/>
                <a:gd name="T14" fmla="*/ 28 w 28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" h="30">
                  <a:moveTo>
                    <a:pt x="14" y="0"/>
                  </a:moveTo>
                  <a:lnTo>
                    <a:pt x="28" y="30"/>
                  </a:lnTo>
                  <a:lnTo>
                    <a:pt x="0" y="3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98352" name="Freeform 38">
              <a:extLst>
                <a:ext uri="{FF2B5EF4-FFF2-40B4-BE49-F238E27FC236}">
                  <a16:creationId xmlns:a16="http://schemas.microsoft.com/office/drawing/2014/main" id="{BD67BDE6-848B-97AA-3F04-44373E835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3" y="832"/>
              <a:ext cx="28" cy="30"/>
            </a:xfrm>
            <a:custGeom>
              <a:avLst/>
              <a:gdLst>
                <a:gd name="T0" fmla="*/ 14 w 28"/>
                <a:gd name="T1" fmla="*/ 0 h 30"/>
                <a:gd name="T2" fmla="*/ 28 w 28"/>
                <a:gd name="T3" fmla="*/ 30 h 30"/>
                <a:gd name="T4" fmla="*/ 0 w 28"/>
                <a:gd name="T5" fmla="*/ 30 h 30"/>
                <a:gd name="T6" fmla="*/ 14 w 28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"/>
                <a:gd name="T13" fmla="*/ 0 h 30"/>
                <a:gd name="T14" fmla="*/ 28 w 28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" h="30">
                  <a:moveTo>
                    <a:pt x="14" y="0"/>
                  </a:moveTo>
                  <a:lnTo>
                    <a:pt x="28" y="30"/>
                  </a:lnTo>
                  <a:lnTo>
                    <a:pt x="0" y="3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98353" name="Freeform 39">
              <a:extLst>
                <a:ext uri="{FF2B5EF4-FFF2-40B4-BE49-F238E27FC236}">
                  <a16:creationId xmlns:a16="http://schemas.microsoft.com/office/drawing/2014/main" id="{83BC84D2-7529-EC58-94FD-EE3971EC0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8" y="837"/>
              <a:ext cx="28" cy="30"/>
            </a:xfrm>
            <a:custGeom>
              <a:avLst/>
              <a:gdLst>
                <a:gd name="T0" fmla="*/ 14 w 28"/>
                <a:gd name="T1" fmla="*/ 0 h 30"/>
                <a:gd name="T2" fmla="*/ 28 w 28"/>
                <a:gd name="T3" fmla="*/ 30 h 30"/>
                <a:gd name="T4" fmla="*/ 0 w 28"/>
                <a:gd name="T5" fmla="*/ 30 h 30"/>
                <a:gd name="T6" fmla="*/ 14 w 28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"/>
                <a:gd name="T13" fmla="*/ 0 h 30"/>
                <a:gd name="T14" fmla="*/ 28 w 28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" h="30">
                  <a:moveTo>
                    <a:pt x="14" y="0"/>
                  </a:moveTo>
                  <a:lnTo>
                    <a:pt x="28" y="30"/>
                  </a:lnTo>
                  <a:lnTo>
                    <a:pt x="0" y="3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98354" name="Freeform 40">
              <a:extLst>
                <a:ext uri="{FF2B5EF4-FFF2-40B4-BE49-F238E27FC236}">
                  <a16:creationId xmlns:a16="http://schemas.microsoft.com/office/drawing/2014/main" id="{24A1F1E2-82F2-1803-3753-B2D0360A6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5" y="834"/>
              <a:ext cx="28" cy="30"/>
            </a:xfrm>
            <a:custGeom>
              <a:avLst/>
              <a:gdLst>
                <a:gd name="T0" fmla="*/ 14 w 28"/>
                <a:gd name="T1" fmla="*/ 0 h 30"/>
                <a:gd name="T2" fmla="*/ 28 w 28"/>
                <a:gd name="T3" fmla="*/ 30 h 30"/>
                <a:gd name="T4" fmla="*/ 0 w 28"/>
                <a:gd name="T5" fmla="*/ 30 h 30"/>
                <a:gd name="T6" fmla="*/ 14 w 28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"/>
                <a:gd name="T13" fmla="*/ 0 h 30"/>
                <a:gd name="T14" fmla="*/ 28 w 28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" h="30">
                  <a:moveTo>
                    <a:pt x="14" y="0"/>
                  </a:moveTo>
                  <a:lnTo>
                    <a:pt x="28" y="30"/>
                  </a:lnTo>
                  <a:lnTo>
                    <a:pt x="0" y="3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98355" name="Freeform 41">
              <a:extLst>
                <a:ext uri="{FF2B5EF4-FFF2-40B4-BE49-F238E27FC236}">
                  <a16:creationId xmlns:a16="http://schemas.microsoft.com/office/drawing/2014/main" id="{BC03E356-FF44-DF14-7E53-A39432BD3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7" y="859"/>
              <a:ext cx="28" cy="30"/>
            </a:xfrm>
            <a:custGeom>
              <a:avLst/>
              <a:gdLst>
                <a:gd name="T0" fmla="*/ 14 w 28"/>
                <a:gd name="T1" fmla="*/ 0 h 30"/>
                <a:gd name="T2" fmla="*/ 28 w 28"/>
                <a:gd name="T3" fmla="*/ 30 h 30"/>
                <a:gd name="T4" fmla="*/ 0 w 28"/>
                <a:gd name="T5" fmla="*/ 30 h 30"/>
                <a:gd name="T6" fmla="*/ 14 w 28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"/>
                <a:gd name="T13" fmla="*/ 0 h 30"/>
                <a:gd name="T14" fmla="*/ 28 w 28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" h="30">
                  <a:moveTo>
                    <a:pt x="14" y="0"/>
                  </a:moveTo>
                  <a:lnTo>
                    <a:pt x="28" y="30"/>
                  </a:lnTo>
                  <a:lnTo>
                    <a:pt x="0" y="3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98356" name="Freeform 42">
              <a:extLst>
                <a:ext uri="{FF2B5EF4-FFF2-40B4-BE49-F238E27FC236}">
                  <a16:creationId xmlns:a16="http://schemas.microsoft.com/office/drawing/2014/main" id="{7E6E40F6-0875-D056-CDB8-14392844EB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3" y="874"/>
              <a:ext cx="28" cy="30"/>
            </a:xfrm>
            <a:custGeom>
              <a:avLst/>
              <a:gdLst>
                <a:gd name="T0" fmla="*/ 14 w 28"/>
                <a:gd name="T1" fmla="*/ 0 h 30"/>
                <a:gd name="T2" fmla="*/ 28 w 28"/>
                <a:gd name="T3" fmla="*/ 30 h 30"/>
                <a:gd name="T4" fmla="*/ 0 w 28"/>
                <a:gd name="T5" fmla="*/ 30 h 30"/>
                <a:gd name="T6" fmla="*/ 14 w 28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"/>
                <a:gd name="T13" fmla="*/ 0 h 30"/>
                <a:gd name="T14" fmla="*/ 28 w 28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" h="30">
                  <a:moveTo>
                    <a:pt x="14" y="0"/>
                  </a:moveTo>
                  <a:lnTo>
                    <a:pt x="28" y="30"/>
                  </a:lnTo>
                  <a:lnTo>
                    <a:pt x="0" y="3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98357" name="Freeform 43">
              <a:extLst>
                <a:ext uri="{FF2B5EF4-FFF2-40B4-BE49-F238E27FC236}">
                  <a16:creationId xmlns:a16="http://schemas.microsoft.com/office/drawing/2014/main" id="{0794AC8A-1D04-C259-6163-08C07E540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3" y="857"/>
              <a:ext cx="29" cy="29"/>
            </a:xfrm>
            <a:custGeom>
              <a:avLst/>
              <a:gdLst>
                <a:gd name="T0" fmla="*/ 14 w 29"/>
                <a:gd name="T1" fmla="*/ 0 h 29"/>
                <a:gd name="T2" fmla="*/ 29 w 29"/>
                <a:gd name="T3" fmla="*/ 29 h 29"/>
                <a:gd name="T4" fmla="*/ 0 w 29"/>
                <a:gd name="T5" fmla="*/ 29 h 29"/>
                <a:gd name="T6" fmla="*/ 14 w 29"/>
                <a:gd name="T7" fmla="*/ 0 h 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"/>
                <a:gd name="T13" fmla="*/ 0 h 29"/>
                <a:gd name="T14" fmla="*/ 29 w 29"/>
                <a:gd name="T15" fmla="*/ 29 h 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" h="29">
                  <a:moveTo>
                    <a:pt x="14" y="0"/>
                  </a:moveTo>
                  <a:lnTo>
                    <a:pt x="29" y="29"/>
                  </a:lnTo>
                  <a:lnTo>
                    <a:pt x="0" y="29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98358" name="Oval 44">
              <a:extLst>
                <a:ext uri="{FF2B5EF4-FFF2-40B4-BE49-F238E27FC236}">
                  <a16:creationId xmlns:a16="http://schemas.microsoft.com/office/drawing/2014/main" id="{955E56B5-5DD7-8F9A-25BC-28BB24DFF4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6" y="809"/>
              <a:ext cx="27" cy="28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8359" name="Oval 45">
              <a:extLst>
                <a:ext uri="{FF2B5EF4-FFF2-40B4-BE49-F238E27FC236}">
                  <a16:creationId xmlns:a16="http://schemas.microsoft.com/office/drawing/2014/main" id="{B7C01448-6AD7-BB98-F18F-30242666A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6" y="688"/>
              <a:ext cx="26" cy="27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8360" name="Oval 46">
              <a:extLst>
                <a:ext uri="{FF2B5EF4-FFF2-40B4-BE49-F238E27FC236}">
                  <a16:creationId xmlns:a16="http://schemas.microsoft.com/office/drawing/2014/main" id="{7CC17B4D-4DFC-5B06-12C5-6F09AE523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4" y="745"/>
              <a:ext cx="26" cy="27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8361" name="Oval 47">
              <a:extLst>
                <a:ext uri="{FF2B5EF4-FFF2-40B4-BE49-F238E27FC236}">
                  <a16:creationId xmlns:a16="http://schemas.microsoft.com/office/drawing/2014/main" id="{9C217C3A-83FB-BB12-6FF6-54699F23C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0" y="770"/>
              <a:ext cx="26" cy="27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8362" name="Oval 48">
              <a:extLst>
                <a:ext uri="{FF2B5EF4-FFF2-40B4-BE49-F238E27FC236}">
                  <a16:creationId xmlns:a16="http://schemas.microsoft.com/office/drawing/2014/main" id="{5E8FAD15-4572-48B0-14E7-B08D01F4A0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1" y="792"/>
              <a:ext cx="26" cy="27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8363" name="Oval 49">
              <a:extLst>
                <a:ext uri="{FF2B5EF4-FFF2-40B4-BE49-F238E27FC236}">
                  <a16:creationId xmlns:a16="http://schemas.microsoft.com/office/drawing/2014/main" id="{6CBDC689-DD95-DF8F-122E-A6ACC5528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802"/>
              <a:ext cx="26" cy="27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8364" name="Oval 50">
              <a:extLst>
                <a:ext uri="{FF2B5EF4-FFF2-40B4-BE49-F238E27FC236}">
                  <a16:creationId xmlns:a16="http://schemas.microsoft.com/office/drawing/2014/main" id="{0C369605-A9A2-3171-8A3A-BEBA3F2AF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4" y="715"/>
              <a:ext cx="26" cy="27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8365" name="Oval 51">
              <a:extLst>
                <a:ext uri="{FF2B5EF4-FFF2-40B4-BE49-F238E27FC236}">
                  <a16:creationId xmlns:a16="http://schemas.microsoft.com/office/drawing/2014/main" id="{2CED1A22-85C7-C027-818B-8AAA73E9C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9" y="760"/>
              <a:ext cx="26" cy="27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8366" name="Oval 52">
              <a:extLst>
                <a:ext uri="{FF2B5EF4-FFF2-40B4-BE49-F238E27FC236}">
                  <a16:creationId xmlns:a16="http://schemas.microsoft.com/office/drawing/2014/main" id="{D52FE430-F179-7A7D-768A-A9BDF6BEDF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9" y="740"/>
              <a:ext cx="26" cy="27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8367" name="Oval 53">
              <a:extLst>
                <a:ext uri="{FF2B5EF4-FFF2-40B4-BE49-F238E27FC236}">
                  <a16:creationId xmlns:a16="http://schemas.microsoft.com/office/drawing/2014/main" id="{D18C0924-963F-DF39-5B75-202275E15B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1" y="747"/>
              <a:ext cx="27" cy="28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8368" name="Oval 54">
              <a:extLst>
                <a:ext uri="{FF2B5EF4-FFF2-40B4-BE49-F238E27FC236}">
                  <a16:creationId xmlns:a16="http://schemas.microsoft.com/office/drawing/2014/main" id="{5EF24EA0-93A6-6F68-73F8-F9F628E81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3" y="747"/>
              <a:ext cx="26" cy="28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8369" name="Oval 55">
              <a:extLst>
                <a:ext uri="{FF2B5EF4-FFF2-40B4-BE49-F238E27FC236}">
                  <a16:creationId xmlns:a16="http://schemas.microsoft.com/office/drawing/2014/main" id="{AA9C230E-4E31-7B11-8305-E788B24841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1" y="757"/>
              <a:ext cx="26" cy="28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8370" name="Oval 56">
              <a:extLst>
                <a:ext uri="{FF2B5EF4-FFF2-40B4-BE49-F238E27FC236}">
                  <a16:creationId xmlns:a16="http://schemas.microsoft.com/office/drawing/2014/main" id="{B31E4814-56C9-E150-BF7E-28FBBB41F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1" y="708"/>
              <a:ext cx="26" cy="27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8371" name="Oval 57">
              <a:extLst>
                <a:ext uri="{FF2B5EF4-FFF2-40B4-BE49-F238E27FC236}">
                  <a16:creationId xmlns:a16="http://schemas.microsoft.com/office/drawing/2014/main" id="{926E18BB-6ABF-E0AD-718C-BC8B99BE5C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5" y="710"/>
              <a:ext cx="26" cy="27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8372" name="Oval 58">
              <a:extLst>
                <a:ext uri="{FF2B5EF4-FFF2-40B4-BE49-F238E27FC236}">
                  <a16:creationId xmlns:a16="http://schemas.microsoft.com/office/drawing/2014/main" id="{52D8AC9B-29E5-2B30-05CA-39600145B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4" y="735"/>
              <a:ext cx="27" cy="27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8373" name="Oval 59">
              <a:extLst>
                <a:ext uri="{FF2B5EF4-FFF2-40B4-BE49-F238E27FC236}">
                  <a16:creationId xmlns:a16="http://schemas.microsoft.com/office/drawing/2014/main" id="{FE8DA83A-43AF-D3D5-425C-41A9BCAF0F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7" y="757"/>
              <a:ext cx="26" cy="28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8374" name="Oval 60">
              <a:extLst>
                <a:ext uri="{FF2B5EF4-FFF2-40B4-BE49-F238E27FC236}">
                  <a16:creationId xmlns:a16="http://schemas.microsoft.com/office/drawing/2014/main" id="{D4AC87D6-0F52-6CE8-70A6-B42756FCB3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2" y="747"/>
              <a:ext cx="26" cy="28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8375" name="Oval 61">
              <a:extLst>
                <a:ext uri="{FF2B5EF4-FFF2-40B4-BE49-F238E27FC236}">
                  <a16:creationId xmlns:a16="http://schemas.microsoft.com/office/drawing/2014/main" id="{7DF3D069-13EC-C60E-1634-00061CEBF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0" y="745"/>
              <a:ext cx="26" cy="27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8376" name="Oval 62">
              <a:extLst>
                <a:ext uri="{FF2B5EF4-FFF2-40B4-BE49-F238E27FC236}">
                  <a16:creationId xmlns:a16="http://schemas.microsoft.com/office/drawing/2014/main" id="{3D9A98F7-765B-B295-27E5-684DE8C7A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6" y="703"/>
              <a:ext cx="27" cy="27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8377" name="Oval 63">
              <a:extLst>
                <a:ext uri="{FF2B5EF4-FFF2-40B4-BE49-F238E27FC236}">
                  <a16:creationId xmlns:a16="http://schemas.microsoft.com/office/drawing/2014/main" id="{770DF9CB-A9A3-7E15-AFB4-5C443DCF0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1" y="737"/>
              <a:ext cx="26" cy="28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8378" name="Oval 64">
              <a:extLst>
                <a:ext uri="{FF2B5EF4-FFF2-40B4-BE49-F238E27FC236}">
                  <a16:creationId xmlns:a16="http://schemas.microsoft.com/office/drawing/2014/main" id="{C2367521-FA66-9EF4-64D2-D24FA98A3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" y="752"/>
              <a:ext cx="26" cy="28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8379" name="Oval 65">
              <a:extLst>
                <a:ext uri="{FF2B5EF4-FFF2-40B4-BE49-F238E27FC236}">
                  <a16:creationId xmlns:a16="http://schemas.microsoft.com/office/drawing/2014/main" id="{AA3FB0DE-BA50-AFE4-4021-43F1DE2EB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7" y="777"/>
              <a:ext cx="26" cy="27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8380" name="Oval 66">
              <a:extLst>
                <a:ext uri="{FF2B5EF4-FFF2-40B4-BE49-F238E27FC236}">
                  <a16:creationId xmlns:a16="http://schemas.microsoft.com/office/drawing/2014/main" id="{FDBC07D8-CC31-DCAC-B4B5-AE437C76F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7" y="772"/>
              <a:ext cx="26" cy="27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8381" name="Oval 67">
              <a:extLst>
                <a:ext uri="{FF2B5EF4-FFF2-40B4-BE49-F238E27FC236}">
                  <a16:creationId xmlns:a16="http://schemas.microsoft.com/office/drawing/2014/main" id="{B63876B0-B1EC-1286-CB53-617F80717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" y="727"/>
              <a:ext cx="26" cy="28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8382" name="Oval 68">
              <a:extLst>
                <a:ext uri="{FF2B5EF4-FFF2-40B4-BE49-F238E27FC236}">
                  <a16:creationId xmlns:a16="http://schemas.microsoft.com/office/drawing/2014/main" id="{EC28EFC0-5FB4-75FE-EAD9-7F334DF25B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750"/>
              <a:ext cx="26" cy="27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8383" name="Oval 69">
              <a:extLst>
                <a:ext uri="{FF2B5EF4-FFF2-40B4-BE49-F238E27FC236}">
                  <a16:creationId xmlns:a16="http://schemas.microsoft.com/office/drawing/2014/main" id="{7D0DFA11-4E85-F8E6-B217-DAD9C68B14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732"/>
              <a:ext cx="26" cy="28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8384" name="Oval 70">
              <a:extLst>
                <a:ext uri="{FF2B5EF4-FFF2-40B4-BE49-F238E27FC236}">
                  <a16:creationId xmlns:a16="http://schemas.microsoft.com/office/drawing/2014/main" id="{D2F580FA-9C7B-D23A-4009-5FB6219504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8" y="762"/>
              <a:ext cx="26" cy="28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8385" name="Oval 71">
              <a:extLst>
                <a:ext uri="{FF2B5EF4-FFF2-40B4-BE49-F238E27FC236}">
                  <a16:creationId xmlns:a16="http://schemas.microsoft.com/office/drawing/2014/main" id="{ECEB3F44-3CFF-0049-4AE1-EF36D7E58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5" y="837"/>
              <a:ext cx="26" cy="27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8386" name="Oval 72">
              <a:extLst>
                <a:ext uri="{FF2B5EF4-FFF2-40B4-BE49-F238E27FC236}">
                  <a16:creationId xmlns:a16="http://schemas.microsoft.com/office/drawing/2014/main" id="{235F354E-64E4-62FA-3556-5F0D196529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9" y="862"/>
              <a:ext cx="26" cy="27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8387" name="Oval 73">
              <a:extLst>
                <a:ext uri="{FF2B5EF4-FFF2-40B4-BE49-F238E27FC236}">
                  <a16:creationId xmlns:a16="http://schemas.microsoft.com/office/drawing/2014/main" id="{890625C7-57C8-C7FC-414B-7924C2E46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6" y="854"/>
              <a:ext cx="26" cy="27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8388" name="Oval 74">
              <a:extLst>
                <a:ext uri="{FF2B5EF4-FFF2-40B4-BE49-F238E27FC236}">
                  <a16:creationId xmlns:a16="http://schemas.microsoft.com/office/drawing/2014/main" id="{C35A70AF-9111-E4A3-0F4A-D38376580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2" y="839"/>
              <a:ext cx="26" cy="28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8389" name="Oval 75">
              <a:extLst>
                <a:ext uri="{FF2B5EF4-FFF2-40B4-BE49-F238E27FC236}">
                  <a16:creationId xmlns:a16="http://schemas.microsoft.com/office/drawing/2014/main" id="{8A3AC7DA-4F1B-E549-DCD0-DFD1B8C71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1" y="854"/>
              <a:ext cx="26" cy="27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8390" name="Oval 76">
              <a:extLst>
                <a:ext uri="{FF2B5EF4-FFF2-40B4-BE49-F238E27FC236}">
                  <a16:creationId xmlns:a16="http://schemas.microsoft.com/office/drawing/2014/main" id="{43CA84CE-74DA-F66B-6876-398EA48654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6" y="869"/>
              <a:ext cx="26" cy="27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8391" name="Oval 77">
              <a:extLst>
                <a:ext uri="{FF2B5EF4-FFF2-40B4-BE49-F238E27FC236}">
                  <a16:creationId xmlns:a16="http://schemas.microsoft.com/office/drawing/2014/main" id="{4FFD5F7C-6573-E1DC-8FE8-6BE015C0D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" y="876"/>
              <a:ext cx="26" cy="28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8392" name="Oval 78">
              <a:extLst>
                <a:ext uri="{FF2B5EF4-FFF2-40B4-BE49-F238E27FC236}">
                  <a16:creationId xmlns:a16="http://schemas.microsoft.com/office/drawing/2014/main" id="{CF922B3C-195B-1E20-2D2D-5A5071600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9" y="901"/>
              <a:ext cx="26" cy="28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8393" name="Oval 79">
              <a:extLst>
                <a:ext uri="{FF2B5EF4-FFF2-40B4-BE49-F238E27FC236}">
                  <a16:creationId xmlns:a16="http://schemas.microsoft.com/office/drawing/2014/main" id="{B1D01205-E311-7155-1CAE-19A01E8B4B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9" y="832"/>
              <a:ext cx="26" cy="27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8394" name="Oval 80">
              <a:extLst>
                <a:ext uri="{FF2B5EF4-FFF2-40B4-BE49-F238E27FC236}">
                  <a16:creationId xmlns:a16="http://schemas.microsoft.com/office/drawing/2014/main" id="{C97FD3FA-8800-21D7-96EB-4723F17CA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" y="812"/>
              <a:ext cx="26" cy="27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8395" name="Oval 81">
              <a:extLst>
                <a:ext uri="{FF2B5EF4-FFF2-40B4-BE49-F238E27FC236}">
                  <a16:creationId xmlns:a16="http://schemas.microsoft.com/office/drawing/2014/main" id="{89BC2B53-B028-833A-1F4F-4E670197D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" y="852"/>
              <a:ext cx="26" cy="27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8396" name="Oval 82">
              <a:extLst>
                <a:ext uri="{FF2B5EF4-FFF2-40B4-BE49-F238E27FC236}">
                  <a16:creationId xmlns:a16="http://schemas.microsoft.com/office/drawing/2014/main" id="{5B97D45D-D3B0-EBC8-6D07-11D7D8D75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5" y="857"/>
              <a:ext cx="26" cy="27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8397" name="Oval 83">
              <a:extLst>
                <a:ext uri="{FF2B5EF4-FFF2-40B4-BE49-F238E27FC236}">
                  <a16:creationId xmlns:a16="http://schemas.microsoft.com/office/drawing/2014/main" id="{848C2652-63AD-B107-89BF-C7AFB32D0F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5" y="852"/>
              <a:ext cx="26" cy="27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8398" name="Oval 84">
              <a:extLst>
                <a:ext uri="{FF2B5EF4-FFF2-40B4-BE49-F238E27FC236}">
                  <a16:creationId xmlns:a16="http://schemas.microsoft.com/office/drawing/2014/main" id="{07A65047-6B62-CED2-8518-206704CDE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2" y="847"/>
              <a:ext cx="26" cy="27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8399" name="Freeform 85">
              <a:extLst>
                <a:ext uri="{FF2B5EF4-FFF2-40B4-BE49-F238E27FC236}">
                  <a16:creationId xmlns:a16="http://schemas.microsoft.com/office/drawing/2014/main" id="{0932A549-0501-2EF8-2DE7-DC83C508E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8" y="236"/>
              <a:ext cx="29" cy="30"/>
            </a:xfrm>
            <a:custGeom>
              <a:avLst/>
              <a:gdLst>
                <a:gd name="T0" fmla="*/ 15 w 29"/>
                <a:gd name="T1" fmla="*/ 0 h 30"/>
                <a:gd name="T2" fmla="*/ 29 w 29"/>
                <a:gd name="T3" fmla="*/ 30 h 30"/>
                <a:gd name="T4" fmla="*/ 0 w 29"/>
                <a:gd name="T5" fmla="*/ 30 h 30"/>
                <a:gd name="T6" fmla="*/ 15 w 29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"/>
                <a:gd name="T13" fmla="*/ 0 h 30"/>
                <a:gd name="T14" fmla="*/ 29 w 29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" h="30">
                  <a:moveTo>
                    <a:pt x="15" y="0"/>
                  </a:moveTo>
                  <a:lnTo>
                    <a:pt x="29" y="30"/>
                  </a:lnTo>
                  <a:lnTo>
                    <a:pt x="0" y="3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98400" name="Freeform 86">
              <a:extLst>
                <a:ext uri="{FF2B5EF4-FFF2-40B4-BE49-F238E27FC236}">
                  <a16:creationId xmlns:a16="http://schemas.microsoft.com/office/drawing/2014/main" id="{5813D1D6-0EC2-1AA4-B644-7720E14EA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4" y="298"/>
              <a:ext cx="28" cy="30"/>
            </a:xfrm>
            <a:custGeom>
              <a:avLst/>
              <a:gdLst>
                <a:gd name="T0" fmla="*/ 14 w 28"/>
                <a:gd name="T1" fmla="*/ 0 h 30"/>
                <a:gd name="T2" fmla="*/ 28 w 28"/>
                <a:gd name="T3" fmla="*/ 30 h 30"/>
                <a:gd name="T4" fmla="*/ 0 w 28"/>
                <a:gd name="T5" fmla="*/ 30 h 30"/>
                <a:gd name="T6" fmla="*/ 14 w 28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"/>
                <a:gd name="T13" fmla="*/ 0 h 30"/>
                <a:gd name="T14" fmla="*/ 28 w 28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" h="30">
                  <a:moveTo>
                    <a:pt x="14" y="0"/>
                  </a:moveTo>
                  <a:lnTo>
                    <a:pt x="28" y="30"/>
                  </a:lnTo>
                  <a:lnTo>
                    <a:pt x="0" y="3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98401" name="Freeform 87">
              <a:extLst>
                <a:ext uri="{FF2B5EF4-FFF2-40B4-BE49-F238E27FC236}">
                  <a16:creationId xmlns:a16="http://schemas.microsoft.com/office/drawing/2014/main" id="{CFD21FA8-DC15-5DDA-5461-1C7C2AB2A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8" y="223"/>
              <a:ext cx="29" cy="30"/>
            </a:xfrm>
            <a:custGeom>
              <a:avLst/>
              <a:gdLst>
                <a:gd name="T0" fmla="*/ 14 w 29"/>
                <a:gd name="T1" fmla="*/ 0 h 30"/>
                <a:gd name="T2" fmla="*/ 29 w 29"/>
                <a:gd name="T3" fmla="*/ 30 h 30"/>
                <a:gd name="T4" fmla="*/ 0 w 29"/>
                <a:gd name="T5" fmla="*/ 30 h 30"/>
                <a:gd name="T6" fmla="*/ 14 w 29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"/>
                <a:gd name="T13" fmla="*/ 0 h 30"/>
                <a:gd name="T14" fmla="*/ 29 w 29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" h="30">
                  <a:moveTo>
                    <a:pt x="14" y="0"/>
                  </a:moveTo>
                  <a:lnTo>
                    <a:pt x="29" y="30"/>
                  </a:lnTo>
                  <a:lnTo>
                    <a:pt x="0" y="3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98402" name="Freeform 88">
              <a:extLst>
                <a:ext uri="{FF2B5EF4-FFF2-40B4-BE49-F238E27FC236}">
                  <a16:creationId xmlns:a16="http://schemas.microsoft.com/office/drawing/2014/main" id="{101B35FA-35EC-6BFD-4886-9E1667A0A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4" y="313"/>
              <a:ext cx="29" cy="30"/>
            </a:xfrm>
            <a:custGeom>
              <a:avLst/>
              <a:gdLst>
                <a:gd name="T0" fmla="*/ 14 w 29"/>
                <a:gd name="T1" fmla="*/ 0 h 30"/>
                <a:gd name="T2" fmla="*/ 29 w 29"/>
                <a:gd name="T3" fmla="*/ 30 h 30"/>
                <a:gd name="T4" fmla="*/ 0 w 29"/>
                <a:gd name="T5" fmla="*/ 30 h 30"/>
                <a:gd name="T6" fmla="*/ 14 w 29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"/>
                <a:gd name="T13" fmla="*/ 0 h 30"/>
                <a:gd name="T14" fmla="*/ 29 w 29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" h="30">
                  <a:moveTo>
                    <a:pt x="14" y="0"/>
                  </a:moveTo>
                  <a:lnTo>
                    <a:pt x="29" y="30"/>
                  </a:lnTo>
                  <a:lnTo>
                    <a:pt x="0" y="3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98403" name="Rectangle 89">
              <a:extLst>
                <a:ext uri="{FF2B5EF4-FFF2-40B4-BE49-F238E27FC236}">
                  <a16:creationId xmlns:a16="http://schemas.microsoft.com/office/drawing/2014/main" id="{38295704-C426-2D58-3607-CD7394A4C0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0" y="1308"/>
              <a:ext cx="31" cy="3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8404" name="Rectangle 90">
              <a:extLst>
                <a:ext uri="{FF2B5EF4-FFF2-40B4-BE49-F238E27FC236}">
                  <a16:creationId xmlns:a16="http://schemas.microsoft.com/office/drawing/2014/main" id="{4FF30C1D-6728-620C-0385-87F51C58C1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7" y="1028"/>
              <a:ext cx="31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8405" name="Rectangle 91">
              <a:extLst>
                <a:ext uri="{FF2B5EF4-FFF2-40B4-BE49-F238E27FC236}">
                  <a16:creationId xmlns:a16="http://schemas.microsoft.com/office/drawing/2014/main" id="{F43867A5-FE93-10FA-61B6-9DC95059F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4" y="1425"/>
              <a:ext cx="31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8406" name="Rectangle 92">
              <a:extLst>
                <a:ext uri="{FF2B5EF4-FFF2-40B4-BE49-F238E27FC236}">
                  <a16:creationId xmlns:a16="http://schemas.microsoft.com/office/drawing/2014/main" id="{A4D29758-8C4E-9549-2C09-A3ED110DF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1" y="1380"/>
              <a:ext cx="31" cy="3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8407" name="Rectangle 93">
              <a:extLst>
                <a:ext uri="{FF2B5EF4-FFF2-40B4-BE49-F238E27FC236}">
                  <a16:creationId xmlns:a16="http://schemas.microsoft.com/office/drawing/2014/main" id="{DDD11224-787E-0604-451E-1B3E38949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5" y="1472"/>
              <a:ext cx="115" cy="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900" b="0">
                  <a:solidFill>
                    <a:srgbClr val="000000"/>
                  </a:solidFill>
                </a:rPr>
                <a:t>-25</a:t>
              </a:r>
              <a:endParaRPr lang="en-US" altLang="en-US" sz="24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8408" name="Rectangle 94">
              <a:extLst>
                <a:ext uri="{FF2B5EF4-FFF2-40B4-BE49-F238E27FC236}">
                  <a16:creationId xmlns:a16="http://schemas.microsoft.com/office/drawing/2014/main" id="{163CA904-4168-D204-6B56-F590B75BDA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5" y="1333"/>
              <a:ext cx="115" cy="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900" b="0">
                  <a:solidFill>
                    <a:srgbClr val="000000"/>
                  </a:solidFill>
                </a:rPr>
                <a:t>-20</a:t>
              </a:r>
              <a:endParaRPr lang="en-US" altLang="en-US" sz="24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8409" name="Rectangle 95">
              <a:extLst>
                <a:ext uri="{FF2B5EF4-FFF2-40B4-BE49-F238E27FC236}">
                  <a16:creationId xmlns:a16="http://schemas.microsoft.com/office/drawing/2014/main" id="{54B92938-1634-B206-DB0C-45EC8F5A1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5" y="1192"/>
              <a:ext cx="115" cy="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900" b="0">
                  <a:solidFill>
                    <a:srgbClr val="000000"/>
                  </a:solidFill>
                </a:rPr>
                <a:t>-15</a:t>
              </a:r>
              <a:endParaRPr lang="en-US" altLang="en-US" sz="24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8410" name="Rectangle 96">
              <a:extLst>
                <a:ext uri="{FF2B5EF4-FFF2-40B4-BE49-F238E27FC236}">
                  <a16:creationId xmlns:a16="http://schemas.microsoft.com/office/drawing/2014/main" id="{ED227CD3-521B-0A28-0D94-B039E22E5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5" y="1053"/>
              <a:ext cx="115" cy="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900" b="0">
                  <a:solidFill>
                    <a:srgbClr val="000000"/>
                  </a:solidFill>
                </a:rPr>
                <a:t>-10</a:t>
              </a:r>
              <a:endParaRPr lang="en-US" altLang="en-US" sz="24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8411" name="Rectangle 97">
              <a:extLst>
                <a:ext uri="{FF2B5EF4-FFF2-40B4-BE49-F238E27FC236}">
                  <a16:creationId xmlns:a16="http://schemas.microsoft.com/office/drawing/2014/main" id="{965F3515-8DC2-E66A-0C51-ADA090224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2" y="914"/>
              <a:ext cx="72" cy="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900" b="0">
                  <a:solidFill>
                    <a:srgbClr val="000000"/>
                  </a:solidFill>
                </a:rPr>
                <a:t>-5</a:t>
              </a:r>
              <a:endParaRPr lang="en-US" altLang="en-US" sz="24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8412" name="Rectangle 98">
              <a:extLst>
                <a:ext uri="{FF2B5EF4-FFF2-40B4-BE49-F238E27FC236}">
                  <a16:creationId xmlns:a16="http://schemas.microsoft.com/office/drawing/2014/main" id="{D1FEEE5F-916F-4249-E3E0-90ADBC5AC2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775"/>
              <a:ext cx="44" cy="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900" b="0">
                  <a:solidFill>
                    <a:srgbClr val="000000"/>
                  </a:solidFill>
                </a:rPr>
                <a:t>0</a:t>
              </a:r>
              <a:endParaRPr lang="en-US" altLang="en-US" sz="24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8413" name="Rectangle 99">
              <a:extLst>
                <a:ext uri="{FF2B5EF4-FFF2-40B4-BE49-F238E27FC236}">
                  <a16:creationId xmlns:a16="http://schemas.microsoft.com/office/drawing/2014/main" id="{13FB95E3-A5B0-A6B4-6CEF-F19A17BE1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633"/>
              <a:ext cx="44" cy="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900" b="0">
                  <a:solidFill>
                    <a:srgbClr val="000000"/>
                  </a:solidFill>
                </a:rPr>
                <a:t>5</a:t>
              </a:r>
              <a:endParaRPr lang="en-US" altLang="en-US" sz="24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8414" name="Rectangle 100">
              <a:extLst>
                <a:ext uri="{FF2B5EF4-FFF2-40B4-BE49-F238E27FC236}">
                  <a16:creationId xmlns:a16="http://schemas.microsoft.com/office/drawing/2014/main" id="{D0B010AE-2075-EC81-9E40-A6C813590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6" y="494"/>
              <a:ext cx="89" cy="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900" b="0">
                  <a:solidFill>
                    <a:srgbClr val="000000"/>
                  </a:solidFill>
                </a:rPr>
                <a:t>10</a:t>
              </a:r>
              <a:endParaRPr lang="en-US" altLang="en-US" sz="24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8415" name="Rectangle 101">
              <a:extLst>
                <a:ext uri="{FF2B5EF4-FFF2-40B4-BE49-F238E27FC236}">
                  <a16:creationId xmlns:a16="http://schemas.microsoft.com/office/drawing/2014/main" id="{1FCF09E8-1E9A-187D-9E82-219312440F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6" y="355"/>
              <a:ext cx="89" cy="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900" b="0">
                  <a:solidFill>
                    <a:srgbClr val="000000"/>
                  </a:solidFill>
                </a:rPr>
                <a:t>15</a:t>
              </a:r>
              <a:endParaRPr lang="en-US" altLang="en-US" sz="24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8416" name="Rectangle 102">
              <a:extLst>
                <a:ext uri="{FF2B5EF4-FFF2-40B4-BE49-F238E27FC236}">
                  <a16:creationId xmlns:a16="http://schemas.microsoft.com/office/drawing/2014/main" id="{31A5749A-F5D0-EB2F-CEDE-5D641E847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6" y="214"/>
              <a:ext cx="89" cy="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900" b="0">
                  <a:solidFill>
                    <a:srgbClr val="000000"/>
                  </a:solidFill>
                </a:rPr>
                <a:t>20</a:t>
              </a:r>
              <a:endParaRPr lang="en-US" altLang="en-US" sz="24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8417" name="Rectangle 103">
              <a:extLst>
                <a:ext uri="{FF2B5EF4-FFF2-40B4-BE49-F238E27FC236}">
                  <a16:creationId xmlns:a16="http://schemas.microsoft.com/office/drawing/2014/main" id="{24053376-DBAE-4606-990A-B81ED087A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6" y="75"/>
              <a:ext cx="89" cy="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900" b="0">
                  <a:solidFill>
                    <a:srgbClr val="000000"/>
                  </a:solidFill>
                </a:rPr>
                <a:t>25</a:t>
              </a:r>
              <a:endParaRPr lang="en-US" altLang="en-US" sz="24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8418" name="Rectangle 104">
              <a:extLst>
                <a:ext uri="{FF2B5EF4-FFF2-40B4-BE49-F238E27FC236}">
                  <a16:creationId xmlns:a16="http://schemas.microsoft.com/office/drawing/2014/main" id="{81EE87BD-E902-2053-4327-30A470548E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7" y="1574"/>
              <a:ext cx="115" cy="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900" b="0">
                  <a:solidFill>
                    <a:srgbClr val="000000"/>
                  </a:solidFill>
                </a:rPr>
                <a:t>-30</a:t>
              </a:r>
              <a:endParaRPr lang="en-US" altLang="en-US" sz="24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8419" name="Rectangle 105">
              <a:extLst>
                <a:ext uri="{FF2B5EF4-FFF2-40B4-BE49-F238E27FC236}">
                  <a16:creationId xmlns:a16="http://schemas.microsoft.com/office/drawing/2014/main" id="{2841A929-D492-2A65-C611-AB2FAC68A4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6" y="1574"/>
              <a:ext cx="115" cy="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900" b="0">
                  <a:solidFill>
                    <a:srgbClr val="000000"/>
                  </a:solidFill>
                </a:rPr>
                <a:t>-20</a:t>
              </a:r>
              <a:endParaRPr lang="en-US" altLang="en-US" sz="24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8420" name="Rectangle 106">
              <a:extLst>
                <a:ext uri="{FF2B5EF4-FFF2-40B4-BE49-F238E27FC236}">
                  <a16:creationId xmlns:a16="http://schemas.microsoft.com/office/drawing/2014/main" id="{FFB2AE2B-7EE0-9403-7970-0D246A7908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2" y="1574"/>
              <a:ext cx="116" cy="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900" b="0">
                  <a:solidFill>
                    <a:srgbClr val="000000"/>
                  </a:solidFill>
                </a:rPr>
                <a:t>-10</a:t>
              </a:r>
              <a:endParaRPr lang="en-US" altLang="en-US" sz="24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8421" name="Rectangle 107">
              <a:extLst>
                <a:ext uri="{FF2B5EF4-FFF2-40B4-BE49-F238E27FC236}">
                  <a16:creationId xmlns:a16="http://schemas.microsoft.com/office/drawing/2014/main" id="{D452C80D-19C9-92C4-4660-E492263D5C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" y="1574"/>
              <a:ext cx="44" cy="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900" b="0">
                  <a:solidFill>
                    <a:srgbClr val="000000"/>
                  </a:solidFill>
                </a:rPr>
                <a:t>0</a:t>
              </a:r>
              <a:endParaRPr lang="en-US" altLang="en-US" sz="24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8422" name="Rectangle 108">
              <a:extLst>
                <a:ext uri="{FF2B5EF4-FFF2-40B4-BE49-F238E27FC236}">
                  <a16:creationId xmlns:a16="http://schemas.microsoft.com/office/drawing/2014/main" id="{4AF13BC1-B5C5-F6F2-DC63-80AEFCFE59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7" y="1574"/>
              <a:ext cx="89" cy="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900" b="0">
                  <a:solidFill>
                    <a:srgbClr val="000000"/>
                  </a:solidFill>
                </a:rPr>
                <a:t>10</a:t>
              </a:r>
              <a:endParaRPr lang="en-US" altLang="en-US" sz="24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8423" name="Rectangle 109">
              <a:extLst>
                <a:ext uri="{FF2B5EF4-FFF2-40B4-BE49-F238E27FC236}">
                  <a16:creationId xmlns:a16="http://schemas.microsoft.com/office/drawing/2014/main" id="{10F6A9A4-8648-2B97-0F4F-EFD5199CD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1" y="1400"/>
              <a:ext cx="155" cy="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900" b="0">
                  <a:solidFill>
                    <a:srgbClr val="000000"/>
                  </a:solidFill>
                </a:rPr>
                <a:t>PC1</a:t>
              </a:r>
              <a:endParaRPr lang="en-US" altLang="en-US" sz="24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8424" name="Rectangle 110">
              <a:extLst>
                <a:ext uri="{FF2B5EF4-FFF2-40B4-BE49-F238E27FC236}">
                  <a16:creationId xmlns:a16="http://schemas.microsoft.com/office/drawing/2014/main" id="{AF772F13-69D9-CD2B-8AF3-61635BB883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" y="142"/>
              <a:ext cx="155" cy="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900" b="0">
                  <a:solidFill>
                    <a:srgbClr val="000000"/>
                  </a:solidFill>
                </a:rPr>
                <a:t>PC2</a:t>
              </a:r>
              <a:endParaRPr lang="en-US" altLang="en-US" sz="24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8425" name="Oval 111">
              <a:extLst>
                <a:ext uri="{FF2B5EF4-FFF2-40B4-BE49-F238E27FC236}">
                  <a16:creationId xmlns:a16="http://schemas.microsoft.com/office/drawing/2014/main" id="{B8A41F4D-BB7E-4E4A-AF1E-73BB0C48B0E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205824">
              <a:off x="3236" y="1099"/>
              <a:ext cx="747" cy="308"/>
            </a:xfrm>
            <a:prstGeom prst="ellipse">
              <a:avLst/>
            </a:prstGeom>
            <a:noFill/>
            <a:ln w="25400">
              <a:solidFill>
                <a:srgbClr val="3399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8426" name="Text Box 112">
              <a:extLst>
                <a:ext uri="{FF2B5EF4-FFF2-40B4-BE49-F238E27FC236}">
                  <a16:creationId xmlns:a16="http://schemas.microsoft.com/office/drawing/2014/main" id="{CB472D16-A662-0492-B726-18C1E6E91C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2" y="1200"/>
              <a:ext cx="422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  <a:latin typeface="Times New Roman" panose="02020603050405020304" pitchFamily="18" charset="0"/>
                </a:rPr>
                <a:t>PAP</a:t>
              </a:r>
            </a:p>
          </p:txBody>
        </p:sp>
        <p:sp>
          <p:nvSpPr>
            <p:cNvPr id="98427" name="Oval 113">
              <a:extLst>
                <a:ext uri="{FF2B5EF4-FFF2-40B4-BE49-F238E27FC236}">
                  <a16:creationId xmlns:a16="http://schemas.microsoft.com/office/drawing/2014/main" id="{EEBDACFF-1380-097E-3004-97E522D6A8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6" y="198"/>
              <a:ext cx="307" cy="198"/>
            </a:xfrm>
            <a:prstGeom prst="ellipse">
              <a:avLst/>
            </a:prstGeom>
            <a:noFill/>
            <a:ln w="25400">
              <a:solidFill>
                <a:srgbClr val="66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8428" name="Text Box 114">
              <a:extLst>
                <a:ext uri="{FF2B5EF4-FFF2-40B4-BE49-F238E27FC236}">
                  <a16:creationId xmlns:a16="http://schemas.microsoft.com/office/drawing/2014/main" id="{9003C86D-01C2-1CEE-6360-3CE551479B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384"/>
              <a:ext cx="510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  <a:latin typeface="Times New Roman" panose="02020603050405020304" pitchFamily="18" charset="0"/>
                </a:rPr>
                <a:t>ANIT</a:t>
              </a:r>
            </a:p>
          </p:txBody>
        </p:sp>
        <p:sp>
          <p:nvSpPr>
            <p:cNvPr id="98429" name="Oval 115">
              <a:extLst>
                <a:ext uri="{FF2B5EF4-FFF2-40B4-BE49-F238E27FC236}">
                  <a16:creationId xmlns:a16="http://schemas.microsoft.com/office/drawing/2014/main" id="{E8C2DEAF-3260-7CC2-D535-BF4F83177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660"/>
              <a:ext cx="593" cy="330"/>
            </a:xfrm>
            <a:prstGeom prst="ellipse">
              <a:avLst/>
            </a:prstGeom>
            <a:noFill/>
            <a:ln w="254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8430" name="Text Box 116">
              <a:extLst>
                <a:ext uri="{FF2B5EF4-FFF2-40B4-BE49-F238E27FC236}">
                  <a16:creationId xmlns:a16="http://schemas.microsoft.com/office/drawing/2014/main" id="{65C2EFF8-A0A7-F948-6E00-AD46C3139B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2" y="1008"/>
              <a:ext cx="617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  <a:latin typeface="Times New Roman" panose="02020603050405020304" pitchFamily="18" charset="0"/>
                </a:rPr>
                <a:t>Control</a:t>
              </a:r>
            </a:p>
          </p:txBody>
        </p:sp>
        <p:sp>
          <p:nvSpPr>
            <p:cNvPr id="98431" name="Line 117">
              <a:extLst>
                <a:ext uri="{FF2B5EF4-FFF2-40B4-BE49-F238E27FC236}">
                  <a16:creationId xmlns:a16="http://schemas.microsoft.com/office/drawing/2014/main" id="{6083167F-4420-3491-55C1-37AF53043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36" y="1455"/>
              <a:ext cx="1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98307" name="Group 118">
            <a:extLst>
              <a:ext uri="{FF2B5EF4-FFF2-40B4-BE49-F238E27FC236}">
                <a16:creationId xmlns:a16="http://schemas.microsoft.com/office/drawing/2014/main" id="{38860710-C143-614C-0444-375EB9E6EBA3}"/>
              </a:ext>
            </a:extLst>
          </p:cNvPr>
          <p:cNvGrpSpPr>
            <a:grpSpLocks/>
          </p:cNvGrpSpPr>
          <p:nvPr/>
        </p:nvGrpSpPr>
        <p:grpSpPr bwMode="auto">
          <a:xfrm>
            <a:off x="203200" y="1979613"/>
            <a:ext cx="5349875" cy="3810000"/>
            <a:chOff x="624" y="1680"/>
            <a:chExt cx="4713" cy="2640"/>
          </a:xfrm>
        </p:grpSpPr>
        <p:pic>
          <p:nvPicPr>
            <p:cNvPr id="98312" name="Picture 119">
              <a:extLst>
                <a:ext uri="{FF2B5EF4-FFF2-40B4-BE49-F238E27FC236}">
                  <a16:creationId xmlns:a16="http://schemas.microsoft.com/office/drawing/2014/main" id="{52F22B2D-8566-1E50-3E3E-E8942F9696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" y="3258"/>
              <a:ext cx="4548" cy="1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8313" name="Picture 120">
              <a:extLst>
                <a:ext uri="{FF2B5EF4-FFF2-40B4-BE49-F238E27FC236}">
                  <a16:creationId xmlns:a16="http://schemas.microsoft.com/office/drawing/2014/main" id="{044DAC7B-5DC6-2059-CDA2-738226EC77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" y="2688"/>
              <a:ext cx="4584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8314" name="Picture 121">
              <a:extLst>
                <a:ext uri="{FF2B5EF4-FFF2-40B4-BE49-F238E27FC236}">
                  <a16:creationId xmlns:a16="http://schemas.microsoft.com/office/drawing/2014/main" id="{1DEFE469-0649-5E36-2CE6-B3ABF4B765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" y="1680"/>
              <a:ext cx="4596" cy="1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8315" name="Text Box 122">
              <a:extLst>
                <a:ext uri="{FF2B5EF4-FFF2-40B4-BE49-F238E27FC236}">
                  <a16:creationId xmlns:a16="http://schemas.microsoft.com/office/drawing/2014/main" id="{BAAB8654-88CF-AF67-1E4A-2479A8BB9B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8" y="2929"/>
              <a:ext cx="644" cy="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  <a:latin typeface="Times New Roman" panose="02020603050405020304" pitchFamily="18" charset="0"/>
                </a:rPr>
                <a:t>ANIT</a:t>
              </a:r>
            </a:p>
          </p:txBody>
        </p:sp>
        <p:sp>
          <p:nvSpPr>
            <p:cNvPr id="98316" name="Text Box 123">
              <a:extLst>
                <a:ext uri="{FF2B5EF4-FFF2-40B4-BE49-F238E27FC236}">
                  <a16:creationId xmlns:a16="http://schemas.microsoft.com/office/drawing/2014/main" id="{0F75B61B-D09D-CA02-3613-1FDF841332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6" y="2256"/>
              <a:ext cx="531" cy="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  <a:latin typeface="Times New Roman" panose="02020603050405020304" pitchFamily="18" charset="0"/>
                </a:rPr>
                <a:t>PAP</a:t>
              </a:r>
            </a:p>
          </p:txBody>
        </p:sp>
        <p:sp>
          <p:nvSpPr>
            <p:cNvPr id="98317" name="Text Box 124">
              <a:extLst>
                <a:ext uri="{FF2B5EF4-FFF2-40B4-BE49-F238E27FC236}">
                  <a16:creationId xmlns:a16="http://schemas.microsoft.com/office/drawing/2014/main" id="{99558BF5-7424-77D4-CD7B-465E47665E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0" y="3552"/>
              <a:ext cx="777" cy="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  <a:latin typeface="Times New Roman" panose="02020603050405020304" pitchFamily="18" charset="0"/>
                </a:rPr>
                <a:t>Control</a:t>
              </a:r>
            </a:p>
          </p:txBody>
        </p:sp>
      </p:grpSp>
      <p:sp>
        <p:nvSpPr>
          <p:cNvPr id="98308" name="Rectangle 126">
            <a:extLst>
              <a:ext uri="{FF2B5EF4-FFF2-40B4-BE49-F238E27FC236}">
                <a16:creationId xmlns:a16="http://schemas.microsoft.com/office/drawing/2014/main" id="{BEBB4713-D3F7-A75C-EE68-DBC73708ED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382000" cy="1206500"/>
          </a:xfrm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W</a:t>
            </a:r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idely Used in Metabolomics</a:t>
            </a:r>
          </a:p>
        </p:txBody>
      </p:sp>
      <p:sp>
        <p:nvSpPr>
          <p:cNvPr id="98309" name="Text Box 128">
            <a:extLst>
              <a:ext uri="{FF2B5EF4-FFF2-40B4-BE49-F238E27FC236}">
                <a16:creationId xmlns:a16="http://schemas.microsoft.com/office/drawing/2014/main" id="{345C5C00-C7D8-D86C-8701-34CA90EEB2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9088" y="5562600"/>
            <a:ext cx="1428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tx1"/>
                </a:solidFill>
              </a:rPr>
              <a:t>Scores plot</a:t>
            </a: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98310" name="Text Box 129">
            <a:extLst>
              <a:ext uri="{FF2B5EF4-FFF2-40B4-BE49-F238E27FC236}">
                <a16:creationId xmlns:a16="http://schemas.microsoft.com/office/drawing/2014/main" id="{D9CF5E22-B1BC-F059-823F-ABFBDBBC6B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8925" y="1522413"/>
            <a:ext cx="6823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/>
              <a:t>Hundreds of peaks		2 components</a:t>
            </a: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98311" name="Line 130">
            <a:extLst>
              <a:ext uri="{FF2B5EF4-FFF2-40B4-BE49-F238E27FC236}">
                <a16:creationId xmlns:a16="http://schemas.microsoft.com/office/drawing/2014/main" id="{7A5B6B76-F543-1EE5-45B7-9C40F4DD87AC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1778000"/>
            <a:ext cx="1295400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itle 1">
            <a:extLst>
              <a:ext uri="{FF2B5EF4-FFF2-40B4-BE49-F238E27FC236}">
                <a16:creationId xmlns:a16="http://schemas.microsoft.com/office/drawing/2014/main" id="{B4A18CDA-C7D8-6F7C-DDC3-B6EDC2B8D7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8475" y="-109538"/>
            <a:ext cx="8147050" cy="1452563"/>
          </a:xfrm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PCA Loadings Plot</a:t>
            </a:r>
          </a:p>
        </p:txBody>
      </p:sp>
      <p:sp>
        <p:nvSpPr>
          <p:cNvPr id="100354" name="Content Placeholder 2">
            <a:extLst>
              <a:ext uri="{FF2B5EF4-FFF2-40B4-BE49-F238E27FC236}">
                <a16:creationId xmlns:a16="http://schemas.microsoft.com/office/drawing/2014/main" id="{72CE2367-F308-58F5-1888-65737B270344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250825" y="1628775"/>
            <a:ext cx="4033838" cy="4114800"/>
          </a:xfrm>
        </p:spPr>
        <p:txBody>
          <a:bodyPr/>
          <a:lstStyle/>
          <a:p>
            <a:r>
              <a:rPr lang="en-US" altLang="en-US" sz="2400">
                <a:latin typeface="Arial" panose="020B0604020202020204" pitchFamily="34" charset="0"/>
                <a:cs typeface="Calibri" panose="020F0502020204030204" pitchFamily="34" charset="0"/>
              </a:rPr>
              <a:t>Loadings plot shows how much each of the variables contributed to the different principal components</a:t>
            </a:r>
          </a:p>
          <a:p>
            <a:r>
              <a:rPr lang="en-US" altLang="en-US" sz="2400">
                <a:latin typeface="Arial" panose="020B0604020202020204" pitchFamily="34" charset="0"/>
                <a:cs typeface="Calibri" panose="020F0502020204030204" pitchFamily="34" charset="0"/>
              </a:rPr>
              <a:t>Variables at the extreme corners contribute most to the scores plot separation</a:t>
            </a:r>
          </a:p>
        </p:txBody>
      </p:sp>
      <p:pic>
        <p:nvPicPr>
          <p:cNvPr id="100355" name="Picture 4">
            <a:extLst>
              <a:ext uri="{FF2B5EF4-FFF2-40B4-BE49-F238E27FC236}">
                <a16:creationId xmlns:a16="http://schemas.microsoft.com/office/drawing/2014/main" id="{BB1400EF-3DA1-2342-3796-BF509818C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1628775"/>
            <a:ext cx="4935538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Title 1">
            <a:extLst>
              <a:ext uri="{FF2B5EF4-FFF2-40B4-BE49-F238E27FC236}">
                <a16:creationId xmlns:a16="http://schemas.microsoft.com/office/drawing/2014/main" id="{D9C5A617-D81A-065A-4DB7-5A9EA4D6DD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8475" y="93663"/>
            <a:ext cx="8147050" cy="1239837"/>
          </a:xfrm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Scores &amp; Loadings</a:t>
            </a:r>
          </a:p>
        </p:txBody>
      </p:sp>
      <p:pic>
        <p:nvPicPr>
          <p:cNvPr id="101378" name="Picture 5">
            <a:extLst>
              <a:ext uri="{FF2B5EF4-FFF2-40B4-BE49-F238E27FC236}">
                <a16:creationId xmlns:a16="http://schemas.microsoft.com/office/drawing/2014/main" id="{DF929EB0-8113-6D5B-DC4A-DC898B379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846263"/>
            <a:ext cx="4864100" cy="336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79" name="Picture 7">
            <a:extLst>
              <a:ext uri="{FF2B5EF4-FFF2-40B4-BE49-F238E27FC236}">
                <a16:creationId xmlns:a16="http://schemas.microsoft.com/office/drawing/2014/main" id="{0783C8B8-ACCD-0292-46A9-E72CC64C3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534" r="21945" b="16994"/>
          <a:stretch>
            <a:fillRect/>
          </a:stretch>
        </p:blipFill>
        <p:spPr bwMode="auto">
          <a:xfrm>
            <a:off x="5073650" y="1858963"/>
            <a:ext cx="4044950" cy="334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2">
            <a:extLst>
              <a:ext uri="{FF2B5EF4-FFF2-40B4-BE49-F238E27FC236}">
                <a16:creationId xmlns:a16="http://schemas.microsoft.com/office/drawing/2014/main" id="{A497768D-A06E-F16F-C51F-FEE354839A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r>
              <a:rPr lang="en-US" altLang="en-US" sz="4800">
                <a:latin typeface="Arial" panose="020B0604020202020204" pitchFamily="34" charset="0"/>
                <a:cs typeface="Calibri" panose="020F0502020204030204" pitchFamily="34" charset="0"/>
              </a:rPr>
              <a:t>PCA Summary</a:t>
            </a:r>
          </a:p>
        </p:txBody>
      </p:sp>
      <p:sp>
        <p:nvSpPr>
          <p:cNvPr id="102402" name="Rectangle 3">
            <a:extLst>
              <a:ext uri="{FF2B5EF4-FFF2-40B4-BE49-F238E27FC236}">
                <a16:creationId xmlns:a16="http://schemas.microsoft.com/office/drawing/2014/main" id="{6550B738-B203-8266-75A7-CD1492B82D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>
                <a:latin typeface="Arial" panose="020B0604020202020204" pitchFamily="34" charset="0"/>
                <a:cs typeface="Calibri" panose="020F0502020204030204" pitchFamily="34" charset="0"/>
              </a:rPr>
              <a:t>Rotates multivariate dataset into a new configuration which is easier to interpret</a:t>
            </a:r>
          </a:p>
          <a:p>
            <a:r>
              <a:rPr lang="en-US" altLang="en-US" sz="2800">
                <a:latin typeface="Arial" panose="020B0604020202020204" pitchFamily="34" charset="0"/>
                <a:cs typeface="Calibri" panose="020F0502020204030204" pitchFamily="34" charset="0"/>
              </a:rPr>
              <a:t>Purposes</a:t>
            </a:r>
          </a:p>
          <a:p>
            <a:pPr lvl="1"/>
            <a:r>
              <a:rPr lang="en-US" altLang="en-US" sz="2400">
                <a:latin typeface="Arial" panose="020B0604020202020204" pitchFamily="34" charset="0"/>
                <a:cs typeface="Calibri" panose="020F0502020204030204" pitchFamily="34" charset="0"/>
              </a:rPr>
              <a:t>Data overview</a:t>
            </a:r>
          </a:p>
          <a:p>
            <a:pPr lvl="1"/>
            <a:r>
              <a:rPr lang="en-US" altLang="en-US" sz="2400">
                <a:latin typeface="Arial" panose="020B0604020202020204" pitchFamily="34" charset="0"/>
                <a:cs typeface="Calibri" panose="020F0502020204030204" pitchFamily="34" charset="0"/>
              </a:rPr>
              <a:t>Outlier detection</a:t>
            </a:r>
          </a:p>
          <a:p>
            <a:pPr lvl="1"/>
            <a:r>
              <a:rPr lang="en-US" altLang="en-US" sz="2400">
                <a:latin typeface="Arial" panose="020B0604020202020204" pitchFamily="34" charset="0"/>
                <a:cs typeface="Calibri" panose="020F0502020204030204" pitchFamily="34" charset="0"/>
              </a:rPr>
              <a:t>Look at relationships between variables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Title 6">
            <a:extLst>
              <a:ext uri="{FF2B5EF4-FFF2-40B4-BE49-F238E27FC236}">
                <a16:creationId xmlns:a16="http://schemas.microsoft.com/office/drawing/2014/main" id="{B09843FF-137F-E4D4-1D3F-EBBB92A73E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50" y="115888"/>
            <a:ext cx="8839200" cy="1143000"/>
          </a:xfrm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PLS-DA</a:t>
            </a:r>
          </a:p>
        </p:txBody>
      </p:sp>
      <p:sp>
        <p:nvSpPr>
          <p:cNvPr id="104450" name="Content Placeholder 7">
            <a:extLst>
              <a:ext uri="{FF2B5EF4-FFF2-40B4-BE49-F238E27FC236}">
                <a16:creationId xmlns:a16="http://schemas.microsoft.com/office/drawing/2014/main" id="{8B698918-CD33-93B8-5189-E23A7F22B8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484313"/>
            <a:ext cx="8839200" cy="4365625"/>
          </a:xfrm>
        </p:spPr>
        <p:txBody>
          <a:bodyPr/>
          <a:lstStyle/>
          <a:p>
            <a:r>
              <a:rPr lang="en-US" altLang="en-US" sz="2800">
                <a:latin typeface="Arial" panose="020B0604020202020204" pitchFamily="34" charset="0"/>
                <a:cs typeface="Calibri" panose="020F0502020204030204" pitchFamily="34" charset="0"/>
              </a:rPr>
              <a:t>When the experimental effects are subtle or moderate, PCA will not show good separation patterns </a:t>
            </a:r>
          </a:p>
          <a:p>
            <a:r>
              <a:rPr lang="en-US" altLang="en-US" sz="2800">
                <a:latin typeface="Arial" panose="020B0604020202020204" pitchFamily="34" charset="0"/>
                <a:cs typeface="Calibri" panose="020F0502020204030204" pitchFamily="34" charset="0"/>
              </a:rPr>
              <a:t>PLS-DA is a supervised method, it is calculated by </a:t>
            </a:r>
            <a:r>
              <a:rPr lang="en-US" altLang="en-US" sz="2800">
                <a:solidFill>
                  <a:srgbClr val="FF000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maximizing the co-variance </a:t>
            </a:r>
            <a:r>
              <a:rPr lang="en-US" altLang="en-US" sz="2800">
                <a:latin typeface="Arial" panose="020B0604020202020204" pitchFamily="34" charset="0"/>
                <a:cs typeface="Calibri" panose="020F0502020204030204" pitchFamily="34" charset="0"/>
              </a:rPr>
              <a:t>between the data matrix (X) and the class labels (Y)</a:t>
            </a:r>
          </a:p>
          <a:p>
            <a:r>
              <a:rPr lang="en-US" altLang="en-US" sz="2800">
                <a:latin typeface="Arial" panose="020B0604020202020204" pitchFamily="34" charset="0"/>
                <a:cs typeface="Calibri" panose="020F0502020204030204" pitchFamily="34" charset="0"/>
              </a:rPr>
              <a:t>PLS-DA </a:t>
            </a:r>
            <a:r>
              <a:rPr lang="en-US" altLang="en-US" sz="2800">
                <a:solidFill>
                  <a:srgbClr val="FF000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always</a:t>
            </a:r>
            <a:r>
              <a:rPr lang="en-US" altLang="en-US" sz="2800">
                <a:latin typeface="Arial" panose="020B0604020202020204" pitchFamily="34" charset="0"/>
                <a:cs typeface="Calibri" panose="020F0502020204030204" pitchFamily="34" charset="0"/>
              </a:rPr>
              <a:t> produces certain separation patterns with regard the conditions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Title 1">
            <a:extLst>
              <a:ext uri="{FF2B5EF4-FFF2-40B4-BE49-F238E27FC236}">
                <a16:creationId xmlns:a16="http://schemas.microsoft.com/office/drawing/2014/main" id="{D36E3C9B-EFEB-8428-4E37-9750146034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31800" y="0"/>
            <a:ext cx="8229600" cy="965200"/>
          </a:xfrm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PCA   </a:t>
            </a:r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vs.   </a:t>
            </a:r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PLS-DA </a:t>
            </a:r>
          </a:p>
        </p:txBody>
      </p:sp>
      <p:pic>
        <p:nvPicPr>
          <p:cNvPr id="105474" name="Picture 3">
            <a:extLst>
              <a:ext uri="{FF2B5EF4-FFF2-40B4-BE49-F238E27FC236}">
                <a16:creationId xmlns:a16="http://schemas.microsoft.com/office/drawing/2014/main" id="{100F93E6-F856-8113-40B2-44E4F8C84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908050"/>
            <a:ext cx="2640013" cy="264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75" name="Picture 4">
            <a:extLst>
              <a:ext uri="{FF2B5EF4-FFF2-40B4-BE49-F238E27FC236}">
                <a16:creationId xmlns:a16="http://schemas.microsoft.com/office/drawing/2014/main" id="{59F56962-5090-F444-9EC4-B24634058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908050"/>
            <a:ext cx="2636838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76" name="Picture 2">
            <a:extLst>
              <a:ext uri="{FF2B5EF4-FFF2-40B4-BE49-F238E27FC236}">
                <a16:creationId xmlns:a16="http://schemas.microsoft.com/office/drawing/2014/main" id="{2C2BE655-91A1-C26D-1BEE-F84680E8F8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644900"/>
            <a:ext cx="2765425" cy="275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77" name="Picture 5">
            <a:extLst>
              <a:ext uri="{FF2B5EF4-FFF2-40B4-BE49-F238E27FC236}">
                <a16:creationId xmlns:a16="http://schemas.microsoft.com/office/drawing/2014/main" id="{7FA6A53E-9DD7-6594-618B-2C27FAB185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3644900"/>
            <a:ext cx="2597150" cy="270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78" name="Rectangle 8">
            <a:extLst>
              <a:ext uri="{FF2B5EF4-FFF2-40B4-BE49-F238E27FC236}">
                <a16:creationId xmlns:a16="http://schemas.microsoft.com/office/drawing/2014/main" id="{9F2F2F41-DCF6-0755-5624-95864ABDCF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3888" y="1863725"/>
            <a:ext cx="7874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4400">
                <a:solidFill>
                  <a:srgbClr val="000000"/>
                </a:solidFill>
                <a:sym typeface="Wingdings" panose="05000000000000000000" pitchFamily="2" charset="2"/>
              </a:rPr>
              <a:t></a:t>
            </a: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105479" name="Rectangle 9">
            <a:extLst>
              <a:ext uri="{FF2B5EF4-FFF2-40B4-BE49-F238E27FC236}">
                <a16:creationId xmlns:a16="http://schemas.microsoft.com/office/drawing/2014/main" id="{758B11B1-F249-CCD7-5403-08694FFB0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8975" y="4729163"/>
            <a:ext cx="7874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4400">
                <a:solidFill>
                  <a:srgbClr val="000000"/>
                </a:solidFill>
                <a:sym typeface="Wingdings" panose="05000000000000000000" pitchFamily="2" charset="2"/>
              </a:rPr>
              <a:t></a:t>
            </a:r>
            <a:endParaRPr lang="en-US" altLang="en-US" sz="2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Title 1">
            <a:extLst>
              <a:ext uri="{FF2B5EF4-FFF2-40B4-BE49-F238E27FC236}">
                <a16:creationId xmlns:a16="http://schemas.microsoft.com/office/drawing/2014/main" id="{EEACB130-EDA1-A4C9-27C4-93C4871B58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36612"/>
          </a:xfrm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Use PLS-DA with Caution</a:t>
            </a:r>
          </a:p>
        </p:txBody>
      </p:sp>
      <p:sp>
        <p:nvSpPr>
          <p:cNvPr id="106498" name="Content Placeholder 2">
            <a:extLst>
              <a:ext uri="{FF2B5EF4-FFF2-40B4-BE49-F238E27FC236}">
                <a16:creationId xmlns:a16="http://schemas.microsoft.com/office/drawing/2014/main" id="{C0A63970-B2B6-299A-0752-E8563EA8F3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8313" y="1341438"/>
            <a:ext cx="8229600" cy="4964112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PLS-DA is susceptible to </a:t>
            </a:r>
            <a:r>
              <a:rPr lang="en-US" altLang="en-US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over-fitting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 by producing patterns of separation even for data randomly drawn from the same population  </a:t>
            </a:r>
          </a:p>
          <a:p>
            <a:pPr lvl="1">
              <a:lnSpc>
                <a:spcPct val="130000"/>
              </a:lnSpc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Need cross validation</a:t>
            </a:r>
          </a:p>
          <a:p>
            <a:pPr lvl="1">
              <a:lnSpc>
                <a:spcPct val="130000"/>
              </a:lnSpc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Need permutation tests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Title 1">
            <a:extLst>
              <a:ext uri="{FF2B5EF4-FFF2-40B4-BE49-F238E27FC236}">
                <a16:creationId xmlns:a16="http://schemas.microsoft.com/office/drawing/2014/main" id="{557F8764-5FB9-FA20-DCA8-06AC5361D0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s-E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Omics Data Analysis (in a nutshell)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4DD835-F052-1217-1412-933232798A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7563" y="6443663"/>
            <a:ext cx="711200" cy="244475"/>
          </a:xfrm>
          <a:ln/>
        </p:spPr>
        <p:txBody>
          <a:bodyPr anchor="ctr">
            <a:normAutofit fontScale="85000" lnSpcReduction="20000"/>
          </a:bodyPr>
          <a:lstStyle>
            <a:defPPr>
              <a:defRPr lang="en-US"/>
            </a:defPPr>
            <a:lvl1pPr marL="0" algn="ctr" defTabSz="4572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A248260-F56C-485C-90DB-9016EA2A9C4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7" name="Bent-Up Arrow 6">
            <a:extLst>
              <a:ext uri="{FF2B5EF4-FFF2-40B4-BE49-F238E27FC236}">
                <a16:creationId xmlns:a16="http://schemas.microsoft.com/office/drawing/2014/main" id="{46A516C4-ABCA-107F-FB29-EDAE26F96E9E}"/>
              </a:ext>
            </a:extLst>
          </p:cNvPr>
          <p:cNvSpPr/>
          <p:nvPr/>
        </p:nvSpPr>
        <p:spPr>
          <a:xfrm rot="5400000">
            <a:off x="1283494" y="2756694"/>
            <a:ext cx="625475" cy="938213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/>
          </a:p>
        </p:txBody>
      </p:sp>
      <p:grpSp>
        <p:nvGrpSpPr>
          <p:cNvPr id="143364" name="Group 7">
            <a:extLst>
              <a:ext uri="{FF2B5EF4-FFF2-40B4-BE49-F238E27FC236}">
                <a16:creationId xmlns:a16="http://schemas.microsoft.com/office/drawing/2014/main" id="{0539CA95-2D4D-BB21-B737-A98E342FE814}"/>
              </a:ext>
            </a:extLst>
          </p:cNvPr>
          <p:cNvGrpSpPr>
            <a:grpSpLocks/>
          </p:cNvGrpSpPr>
          <p:nvPr/>
        </p:nvGrpSpPr>
        <p:grpSpPr bwMode="auto">
          <a:xfrm>
            <a:off x="471488" y="1990725"/>
            <a:ext cx="1476375" cy="904875"/>
            <a:chOff x="404669" y="198690"/>
            <a:chExt cx="1968752" cy="1205302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E8F9CF57-08ED-D9C3-73FE-0683410C0F96}"/>
                </a:ext>
              </a:extLst>
            </p:cNvPr>
            <p:cNvSpPr/>
            <p:nvPr/>
          </p:nvSpPr>
          <p:spPr>
            <a:xfrm>
              <a:off x="404669" y="198690"/>
              <a:ext cx="1968752" cy="1205302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6" name="Rounded Rectangle 5">
              <a:extLst>
                <a:ext uri="{FF2B5EF4-FFF2-40B4-BE49-F238E27FC236}">
                  <a16:creationId xmlns:a16="http://schemas.microsoft.com/office/drawing/2014/main" id="{EDCFD953-4E0D-6B05-BA31-219D1280C031}"/>
                </a:ext>
              </a:extLst>
            </p:cNvPr>
            <p:cNvSpPr/>
            <p:nvPr/>
          </p:nvSpPr>
          <p:spPr>
            <a:xfrm>
              <a:off x="472411" y="234638"/>
              <a:ext cx="1845970" cy="11016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57150" tIns="57150" rIns="57150" bIns="57150" spcCol="1270" anchor="ctr"/>
            <a:lstStyle/>
            <a:p>
              <a:pPr algn="ctr" defTabSz="666750">
                <a:lnSpc>
                  <a:spcPct val="110000"/>
                </a:lnSpc>
                <a:spcAft>
                  <a:spcPct val="35000"/>
                </a:spcAft>
                <a:defRPr/>
              </a:pPr>
              <a:r>
                <a:rPr lang="en-US" sz="1500" dirty="0"/>
                <a:t>Data processing &amp; QC</a:t>
              </a:r>
            </a:p>
          </p:txBody>
        </p:sp>
      </p:grpSp>
      <p:grpSp>
        <p:nvGrpSpPr>
          <p:cNvPr id="143365" name="Group 8">
            <a:extLst>
              <a:ext uri="{FF2B5EF4-FFF2-40B4-BE49-F238E27FC236}">
                <a16:creationId xmlns:a16="http://schemas.microsoft.com/office/drawing/2014/main" id="{B07ADB9B-96C3-BF52-DCE5-788E0395AF63}"/>
              </a:ext>
            </a:extLst>
          </p:cNvPr>
          <p:cNvGrpSpPr>
            <a:grpSpLocks/>
          </p:cNvGrpSpPr>
          <p:nvPr/>
        </p:nvGrpSpPr>
        <p:grpSpPr bwMode="auto">
          <a:xfrm>
            <a:off x="2051050" y="1873250"/>
            <a:ext cx="2592388" cy="835025"/>
            <a:chOff x="2262103" y="157360"/>
            <a:chExt cx="2439977" cy="111381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E56080B-547A-27D9-8637-8D5326A6950D}"/>
                </a:ext>
              </a:extLst>
            </p:cNvPr>
            <p:cNvSpPr/>
            <p:nvPr/>
          </p:nvSpPr>
          <p:spPr>
            <a:xfrm>
              <a:off x="2335318" y="157360"/>
              <a:ext cx="2015632" cy="111381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23FC768-5A27-71A3-69A3-8CE9D3E5CD16}"/>
                </a:ext>
              </a:extLst>
            </p:cNvPr>
            <p:cNvSpPr/>
            <p:nvPr/>
          </p:nvSpPr>
          <p:spPr>
            <a:xfrm>
              <a:off x="2262103" y="157360"/>
              <a:ext cx="2439977" cy="11138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lIns="71438" tIns="71438" rIns="71438" bIns="71438" spcCol="1270" anchor="ctr"/>
            <a:lstStyle/>
            <a:p>
              <a:pPr marL="0" lvl="1" defTabSz="666750">
                <a:lnSpc>
                  <a:spcPct val="90000"/>
                </a:lnSpc>
                <a:spcAft>
                  <a:spcPct val="15000"/>
                </a:spcAft>
                <a:defRPr/>
              </a:pPr>
              <a:r>
                <a:rPr lang="en-US" sz="1500" dirty="0">
                  <a:solidFill>
                    <a:srgbClr val="000090"/>
                  </a:solidFill>
                </a:rPr>
                <a:t>Platform-specific</a:t>
              </a:r>
            </a:p>
            <a:p>
              <a:pPr marL="257175" lvl="1" indent="-257175" defTabSz="666750">
                <a:lnSpc>
                  <a:spcPct val="90000"/>
                </a:lnSpc>
                <a:spcAft>
                  <a:spcPct val="15000"/>
                </a:spcAft>
                <a:buFont typeface="Arial"/>
                <a:buChar char="•"/>
                <a:defRPr/>
              </a:pPr>
              <a:r>
                <a:rPr lang="en-US" sz="1200" dirty="0">
                  <a:solidFill>
                    <a:srgbClr val="000090"/>
                  </a:solidFill>
                </a:rPr>
                <a:t>Next-generation sequencing</a:t>
              </a:r>
            </a:p>
            <a:p>
              <a:pPr marL="257175" lvl="1" indent="-257175" defTabSz="666750">
                <a:lnSpc>
                  <a:spcPct val="90000"/>
                </a:lnSpc>
                <a:spcAft>
                  <a:spcPct val="15000"/>
                </a:spcAft>
                <a:buFont typeface="Arial"/>
                <a:buChar char="•"/>
                <a:defRPr/>
              </a:pPr>
              <a:r>
                <a:rPr lang="en-US" sz="1200" dirty="0">
                  <a:solidFill>
                    <a:srgbClr val="000090"/>
                  </a:solidFill>
                </a:rPr>
                <a:t>Mass spectrometry</a:t>
              </a:r>
            </a:p>
          </p:txBody>
        </p:sp>
      </p:grpSp>
      <p:sp>
        <p:nvSpPr>
          <p:cNvPr id="10" name="Bent-Up Arrow 9">
            <a:extLst>
              <a:ext uri="{FF2B5EF4-FFF2-40B4-BE49-F238E27FC236}">
                <a16:creationId xmlns:a16="http://schemas.microsoft.com/office/drawing/2014/main" id="{E087474B-635A-65D1-6BEF-0C682ECC33C6}"/>
              </a:ext>
            </a:extLst>
          </p:cNvPr>
          <p:cNvSpPr/>
          <p:nvPr/>
        </p:nvSpPr>
        <p:spPr>
          <a:xfrm rot="5400000">
            <a:off x="2999581" y="3812382"/>
            <a:ext cx="784225" cy="938212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/>
          </a:p>
        </p:txBody>
      </p:sp>
      <p:grpSp>
        <p:nvGrpSpPr>
          <p:cNvPr id="143367" name="Group 10">
            <a:extLst>
              <a:ext uri="{FF2B5EF4-FFF2-40B4-BE49-F238E27FC236}">
                <a16:creationId xmlns:a16="http://schemas.microsoft.com/office/drawing/2014/main" id="{BF8DF9E9-7E57-B338-7277-8B933F3B129E}"/>
              </a:ext>
            </a:extLst>
          </p:cNvPr>
          <p:cNvGrpSpPr>
            <a:grpSpLocks/>
          </p:cNvGrpSpPr>
          <p:nvPr/>
        </p:nvGrpSpPr>
        <p:grpSpPr bwMode="auto">
          <a:xfrm>
            <a:off x="2092325" y="3074988"/>
            <a:ext cx="1771650" cy="763587"/>
            <a:chOff x="2204929" y="1609119"/>
            <a:chExt cx="1873582" cy="1227262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BEF93A1C-704F-1CC0-7D52-3FD5F2AA77EA}"/>
                </a:ext>
              </a:extLst>
            </p:cNvPr>
            <p:cNvSpPr/>
            <p:nvPr/>
          </p:nvSpPr>
          <p:spPr>
            <a:xfrm>
              <a:off x="2204929" y="1609119"/>
              <a:ext cx="1840005" cy="1227262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2" name="Rounded Rectangle 10">
              <a:extLst>
                <a:ext uri="{FF2B5EF4-FFF2-40B4-BE49-F238E27FC236}">
                  <a16:creationId xmlns:a16="http://schemas.microsoft.com/office/drawing/2014/main" id="{E0FE3C0D-FF52-90B9-C5E7-CD7C673BB36A}"/>
                </a:ext>
              </a:extLst>
            </p:cNvPr>
            <p:cNvSpPr/>
            <p:nvPr/>
          </p:nvSpPr>
          <p:spPr>
            <a:xfrm>
              <a:off x="2344273" y="1642287"/>
              <a:ext cx="1734238" cy="10894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57150" tIns="57150" rIns="57150" bIns="57150" spcCol="1270" anchor="ctr"/>
            <a:lstStyle/>
            <a:p>
              <a:pPr algn="ctr" defTabSz="666750">
                <a:lnSpc>
                  <a:spcPct val="110000"/>
                </a:lnSpc>
                <a:spcAft>
                  <a:spcPct val="35000"/>
                </a:spcAft>
                <a:defRPr/>
              </a:pPr>
              <a:r>
                <a:rPr lang="en-US" sz="1500" dirty="0"/>
                <a:t>Statistical analysis &amp; visualization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681F9F0D-49A4-F38C-EBB0-FC7379488597}"/>
              </a:ext>
            </a:extLst>
          </p:cNvPr>
          <p:cNvSpPr/>
          <p:nvPr/>
        </p:nvSpPr>
        <p:spPr>
          <a:xfrm>
            <a:off x="4460875" y="3279775"/>
            <a:ext cx="1843088" cy="835025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/>
          </a:p>
        </p:txBody>
      </p:sp>
      <p:grpSp>
        <p:nvGrpSpPr>
          <p:cNvPr id="143369" name="Group 12">
            <a:extLst>
              <a:ext uri="{FF2B5EF4-FFF2-40B4-BE49-F238E27FC236}">
                <a16:creationId xmlns:a16="http://schemas.microsoft.com/office/drawing/2014/main" id="{0E94EC0C-597A-4092-58A4-00D4AEF1558C}"/>
              </a:ext>
            </a:extLst>
          </p:cNvPr>
          <p:cNvGrpSpPr>
            <a:grpSpLocks/>
          </p:cNvGrpSpPr>
          <p:nvPr/>
        </p:nvGrpSpPr>
        <p:grpSpPr bwMode="auto">
          <a:xfrm>
            <a:off x="3886200" y="4129088"/>
            <a:ext cx="1644650" cy="763587"/>
            <a:chOff x="3726108" y="3121969"/>
            <a:chExt cx="2192061" cy="1198567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28EFAA79-5FAB-8935-7F07-4FAB89BE5298}"/>
                </a:ext>
              </a:extLst>
            </p:cNvPr>
            <p:cNvSpPr/>
            <p:nvPr/>
          </p:nvSpPr>
          <p:spPr>
            <a:xfrm>
              <a:off x="3726108" y="3121969"/>
              <a:ext cx="2192061" cy="1198567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18" name="Rounded Rectangle 14">
              <a:extLst>
                <a:ext uri="{FF2B5EF4-FFF2-40B4-BE49-F238E27FC236}">
                  <a16:creationId xmlns:a16="http://schemas.microsoft.com/office/drawing/2014/main" id="{DF1C2660-6970-9EA2-5449-486FD6686C28}"/>
                </a:ext>
              </a:extLst>
            </p:cNvPr>
            <p:cNvSpPr/>
            <p:nvPr/>
          </p:nvSpPr>
          <p:spPr>
            <a:xfrm>
              <a:off x="3876337" y="3189247"/>
              <a:ext cx="1834475" cy="10216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57150" tIns="57150" rIns="57150" bIns="57150" spcCol="1270" anchor="ctr"/>
            <a:lstStyle/>
            <a:p>
              <a:pPr algn="ctr" defTabSz="666750">
                <a:lnSpc>
                  <a:spcPct val="110000"/>
                </a:lnSpc>
                <a:spcAft>
                  <a:spcPct val="35000"/>
                </a:spcAft>
                <a:defRPr/>
              </a:pPr>
              <a:r>
                <a:rPr lang="en-US" sz="1500" dirty="0"/>
                <a:t>Functional interpretation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CD66D2B2-E28D-DFC2-BBBF-209AD2FF11DF}"/>
              </a:ext>
            </a:extLst>
          </p:cNvPr>
          <p:cNvSpPr/>
          <p:nvPr/>
        </p:nvSpPr>
        <p:spPr>
          <a:xfrm>
            <a:off x="5588000" y="4044950"/>
            <a:ext cx="1958975" cy="86518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74295" tIns="74295" rIns="74295" bIns="74295" spcCol="1270" anchor="ctr"/>
          <a:lstStyle/>
          <a:p>
            <a:pPr marL="0" lvl="1" defTabSz="666750">
              <a:lnSpc>
                <a:spcPct val="90000"/>
              </a:lnSpc>
              <a:spcAft>
                <a:spcPct val="15000"/>
              </a:spcAft>
              <a:defRPr/>
            </a:pPr>
            <a:r>
              <a:rPr lang="en-US" sz="1500" dirty="0">
                <a:solidFill>
                  <a:srgbClr val="000090"/>
                </a:solidFill>
              </a:rPr>
              <a:t>Omics-specific</a:t>
            </a:r>
          </a:p>
          <a:p>
            <a:pPr marL="171450" lvl="1" indent="-171450" defTabSz="66675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r>
              <a:rPr lang="en-US" sz="1200" dirty="0">
                <a:solidFill>
                  <a:srgbClr val="000090"/>
                </a:solidFill>
              </a:rPr>
              <a:t>Enrichment analysis</a:t>
            </a:r>
          </a:p>
          <a:p>
            <a:pPr marL="171450" lvl="1" indent="-171450" defTabSz="66675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r>
              <a:rPr lang="en-US" sz="1200" dirty="0">
                <a:solidFill>
                  <a:srgbClr val="000090"/>
                </a:solidFill>
              </a:rPr>
              <a:t>Pathway analysis</a:t>
            </a:r>
          </a:p>
        </p:txBody>
      </p:sp>
      <p:grpSp>
        <p:nvGrpSpPr>
          <p:cNvPr id="143371" name="Group 29">
            <a:extLst>
              <a:ext uri="{FF2B5EF4-FFF2-40B4-BE49-F238E27FC236}">
                <a16:creationId xmlns:a16="http://schemas.microsoft.com/office/drawing/2014/main" id="{1E16DA56-A66B-0479-01B9-C4DA8EC052C2}"/>
              </a:ext>
            </a:extLst>
          </p:cNvPr>
          <p:cNvGrpSpPr>
            <a:grpSpLocks/>
          </p:cNvGrpSpPr>
          <p:nvPr/>
        </p:nvGrpSpPr>
        <p:grpSpPr bwMode="auto">
          <a:xfrm>
            <a:off x="3924300" y="2659063"/>
            <a:ext cx="2992438" cy="1300162"/>
            <a:chOff x="4593913" y="953216"/>
            <a:chExt cx="4548183" cy="2212621"/>
          </a:xfrm>
        </p:grpSpPr>
        <p:pic>
          <p:nvPicPr>
            <p:cNvPr id="3" name="Picture 2" descr="boxplot2wayc.png">
              <a:extLst>
                <a:ext uri="{FF2B5EF4-FFF2-40B4-BE49-F238E27FC236}">
                  <a16:creationId xmlns:a16="http://schemas.microsoft.com/office/drawing/2014/main" id="{A52545BD-ACD8-C734-9CFE-F189E0736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2114" y="1509748"/>
              <a:ext cx="1346358" cy="165608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5" name="Picture 4" descr="images.png">
              <a:extLst>
                <a:ext uri="{FF2B5EF4-FFF2-40B4-BE49-F238E27FC236}">
                  <a16:creationId xmlns:a16="http://schemas.microsoft.com/office/drawing/2014/main" id="{467DE4E4-C793-0E80-EB2A-33C61D897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8910" y="1509001"/>
              <a:ext cx="1323879" cy="1656835"/>
            </a:xfrm>
            <a:prstGeom prst="rect">
              <a:avLst/>
            </a:prstGeom>
            <a:noFill/>
            <a:ln w="3810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000000">
                  <a:alpha val="4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iblinear1.png">
              <a:extLst>
                <a:ext uri="{FF2B5EF4-FFF2-40B4-BE49-F238E27FC236}">
                  <a16:creationId xmlns:a16="http://schemas.microsoft.com/office/drawing/2014/main" id="{D1674EF2-3F66-F75C-10CE-92D538410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439577" y="1708594"/>
              <a:ext cx="1656836" cy="1257650"/>
            </a:xfrm>
            <a:prstGeom prst="rect">
              <a:avLst/>
            </a:prstGeom>
            <a:noFill/>
            <a:ln w="3810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000000">
                  <a:alpha val="4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3380" name="Rectangle 26">
              <a:extLst>
                <a:ext uri="{FF2B5EF4-FFF2-40B4-BE49-F238E27FC236}">
                  <a16:creationId xmlns:a16="http://schemas.microsoft.com/office/drawing/2014/main" id="{B7A4FB75-4DBA-3E32-3251-D10AC3683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3913" y="966526"/>
              <a:ext cx="1645020" cy="4397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defTabSz="666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defTabSz="666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666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666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666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66675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66675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66675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66675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lvl="1">
                <a:lnSpc>
                  <a:spcPct val="90000"/>
                </a:lnSpc>
                <a:spcAft>
                  <a:spcPct val="15000"/>
                </a:spcAft>
              </a:pPr>
              <a:r>
                <a:rPr lang="en-US" altLang="es-ES" sz="1200">
                  <a:solidFill>
                    <a:srgbClr val="000090"/>
                  </a:solidFill>
                </a:rPr>
                <a:t>Comparison</a:t>
              </a:r>
            </a:p>
          </p:txBody>
        </p:sp>
        <p:sp>
          <p:nvSpPr>
            <p:cNvPr id="143381" name="Rectangle 27">
              <a:extLst>
                <a:ext uri="{FF2B5EF4-FFF2-40B4-BE49-F238E27FC236}">
                  <a16:creationId xmlns:a16="http://schemas.microsoft.com/office/drawing/2014/main" id="{8D3BC190-F0FC-7D73-8C59-012883E3C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5759" y="953216"/>
              <a:ext cx="1437931" cy="4397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defTabSz="666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defTabSz="666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666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666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666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66675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66675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66675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66675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lvl="1">
                <a:lnSpc>
                  <a:spcPct val="90000"/>
                </a:lnSpc>
                <a:spcAft>
                  <a:spcPct val="15000"/>
                </a:spcAft>
              </a:pPr>
              <a:r>
                <a:rPr lang="en-US" altLang="es-ES" sz="1200">
                  <a:solidFill>
                    <a:srgbClr val="000090"/>
                  </a:solidFill>
                </a:rPr>
                <a:t>Clustering</a:t>
              </a:r>
            </a:p>
          </p:txBody>
        </p:sp>
        <p:sp>
          <p:nvSpPr>
            <p:cNvPr id="143382" name="Rectangle 28">
              <a:extLst>
                <a:ext uri="{FF2B5EF4-FFF2-40B4-BE49-F238E27FC236}">
                  <a16:creationId xmlns:a16="http://schemas.microsoft.com/office/drawing/2014/main" id="{DC6FCB8A-80D9-5E27-F80F-18339798C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1150" y="964507"/>
              <a:ext cx="1800946" cy="4397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defTabSz="666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defTabSz="666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666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666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666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66675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66675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66675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66675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lvl="1">
                <a:lnSpc>
                  <a:spcPct val="90000"/>
                </a:lnSpc>
                <a:spcAft>
                  <a:spcPct val="15000"/>
                </a:spcAft>
              </a:pPr>
              <a:r>
                <a:rPr lang="en-US" altLang="es-ES" sz="1200">
                  <a:solidFill>
                    <a:srgbClr val="000090"/>
                  </a:solidFill>
                </a:rPr>
                <a:t>Classification</a:t>
              </a:r>
            </a:p>
          </p:txBody>
        </p:sp>
      </p:grpSp>
      <p:grpSp>
        <p:nvGrpSpPr>
          <p:cNvPr id="143372" name="Group 31">
            <a:extLst>
              <a:ext uri="{FF2B5EF4-FFF2-40B4-BE49-F238E27FC236}">
                <a16:creationId xmlns:a16="http://schemas.microsoft.com/office/drawing/2014/main" id="{8A825717-64C7-0EE2-13D8-47BC0D81BD6F}"/>
              </a:ext>
            </a:extLst>
          </p:cNvPr>
          <p:cNvGrpSpPr>
            <a:grpSpLocks/>
          </p:cNvGrpSpPr>
          <p:nvPr/>
        </p:nvGrpSpPr>
        <p:grpSpPr bwMode="auto">
          <a:xfrm>
            <a:off x="5899150" y="5008563"/>
            <a:ext cx="1284288" cy="763587"/>
            <a:chOff x="3726109" y="3121969"/>
            <a:chExt cx="1711568" cy="1198567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BC596736-66D3-08EA-6C82-FEC6116ABD3C}"/>
                </a:ext>
              </a:extLst>
            </p:cNvPr>
            <p:cNvSpPr/>
            <p:nvPr/>
          </p:nvSpPr>
          <p:spPr>
            <a:xfrm>
              <a:off x="3726109" y="3121969"/>
              <a:ext cx="1711568" cy="1198567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34" name="Rounded Rectangle 14">
              <a:extLst>
                <a:ext uri="{FF2B5EF4-FFF2-40B4-BE49-F238E27FC236}">
                  <a16:creationId xmlns:a16="http://schemas.microsoft.com/office/drawing/2014/main" id="{911FFAD6-8F2F-A88D-FDC5-3E3F60A3D665}"/>
                </a:ext>
              </a:extLst>
            </p:cNvPr>
            <p:cNvSpPr/>
            <p:nvPr/>
          </p:nvSpPr>
          <p:spPr>
            <a:xfrm>
              <a:off x="3876321" y="3189247"/>
              <a:ext cx="1491538" cy="10216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57150" tIns="57150" rIns="57150" bIns="57150" spcCol="1270" anchor="ctr"/>
            <a:lstStyle/>
            <a:p>
              <a:pPr algn="ctr" defTabSz="666750">
                <a:lnSpc>
                  <a:spcPct val="110000"/>
                </a:lnSpc>
                <a:spcAft>
                  <a:spcPct val="35000"/>
                </a:spcAft>
                <a:defRPr/>
              </a:pPr>
              <a:r>
                <a:rPr lang="en-US" sz="1500" dirty="0"/>
                <a:t>Unique functions</a:t>
              </a:r>
            </a:p>
          </p:txBody>
        </p:sp>
      </p:grpSp>
      <p:sp>
        <p:nvSpPr>
          <p:cNvPr id="35" name="Bent-Up Arrow 34">
            <a:extLst>
              <a:ext uri="{FF2B5EF4-FFF2-40B4-BE49-F238E27FC236}">
                <a16:creationId xmlns:a16="http://schemas.microsoft.com/office/drawing/2014/main" id="{833AB456-8734-5EC1-FDCB-48C80087FDFE}"/>
              </a:ext>
            </a:extLst>
          </p:cNvPr>
          <p:cNvSpPr/>
          <p:nvPr/>
        </p:nvSpPr>
        <p:spPr>
          <a:xfrm rot="5400000">
            <a:off x="5066506" y="4674395"/>
            <a:ext cx="606425" cy="1077912"/>
          </a:xfrm>
          <a:prstGeom prst="bentUpArrow">
            <a:avLst>
              <a:gd name="adj1" fmla="val 32840"/>
              <a:gd name="adj2" fmla="val 23649"/>
              <a:gd name="adj3" fmla="val 35780"/>
            </a:avLst>
          </a:prstGeom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22B1D73-255D-1519-9759-F642CD2D0F41}"/>
              </a:ext>
            </a:extLst>
          </p:cNvPr>
          <p:cNvSpPr/>
          <p:nvPr/>
        </p:nvSpPr>
        <p:spPr>
          <a:xfrm>
            <a:off x="7188200" y="5033963"/>
            <a:ext cx="1847850" cy="658812"/>
          </a:xfrm>
          <a:prstGeom prst="rect">
            <a:avLst/>
          </a:prstGeom>
          <a:solidFill>
            <a:schemeClr val="bg1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108000" tIns="74295" rIns="74295" bIns="74295" spcCol="1270" anchor="ctr"/>
          <a:lstStyle/>
          <a:p>
            <a:pPr marL="0" lvl="1" defTabSz="666750">
              <a:lnSpc>
                <a:spcPct val="90000"/>
              </a:lnSpc>
              <a:spcAft>
                <a:spcPct val="15000"/>
              </a:spcAft>
              <a:defRPr/>
            </a:pPr>
            <a:r>
              <a:rPr lang="en-US" sz="1500" dirty="0">
                <a:solidFill>
                  <a:srgbClr val="000090"/>
                </a:solidFill>
              </a:rPr>
              <a:t>Field-specific</a:t>
            </a:r>
          </a:p>
          <a:p>
            <a:pPr marL="171450" lvl="1" indent="-171450" defTabSz="66675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r>
              <a:rPr lang="en-US" sz="1200" dirty="0">
                <a:solidFill>
                  <a:srgbClr val="000090"/>
                </a:solidFill>
              </a:rPr>
              <a:t>Dose-response</a:t>
            </a:r>
          </a:p>
          <a:p>
            <a:pPr marL="171450" lvl="1" indent="-171450" defTabSz="66675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r>
              <a:rPr lang="en-US" sz="1200" dirty="0">
                <a:solidFill>
                  <a:srgbClr val="000090"/>
                </a:solidFill>
              </a:rPr>
              <a:t>Biomarker analysis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2">
            <a:extLst>
              <a:ext uri="{FF2B5EF4-FFF2-40B4-BE49-F238E27FC236}">
                <a16:creationId xmlns:a16="http://schemas.microsoft.com/office/drawing/2014/main" id="{CF01DC3E-6464-8C98-378F-920A3E6E1D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115888"/>
            <a:ext cx="8147050" cy="1112837"/>
          </a:xfrm>
        </p:spPr>
        <p:txBody>
          <a:bodyPr/>
          <a:lstStyle/>
          <a:p>
            <a:pPr eaLnBrk="1" hangingPunct="1"/>
            <a:r>
              <a:rPr lang="en-NZ" altLang="en-US" sz="4400">
                <a:latin typeface="Calibri" panose="020F0502020204030204" pitchFamily="34" charset="0"/>
                <a:cs typeface="Calibri" panose="020F0502020204030204" pitchFamily="34" charset="0"/>
              </a:rPr>
              <a:t>Overfitting</a:t>
            </a:r>
            <a:endParaRPr lang="en-US" altLang="en-US" sz="4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7522" name="Rectangle 3">
            <a:extLst>
              <a:ext uri="{FF2B5EF4-FFF2-40B4-BE49-F238E27FC236}">
                <a16:creationId xmlns:a16="http://schemas.microsoft.com/office/drawing/2014/main" id="{6165394D-E954-F6A9-46D9-65EEFAB45CF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8475" y="1412875"/>
            <a:ext cx="8147050" cy="4791075"/>
          </a:xfrm>
        </p:spPr>
        <p:txBody>
          <a:bodyPr/>
          <a:lstStyle/>
          <a:p>
            <a:pPr eaLnBrk="1" hangingPunct="1"/>
            <a:r>
              <a:rPr lang="en-NZ" altLang="en-US" sz="2400">
                <a:latin typeface="Arial" panose="020B0604020202020204" pitchFamily="34" charset="0"/>
                <a:cs typeface="Calibri" panose="020F0502020204030204" pitchFamily="34" charset="0"/>
              </a:rPr>
              <a:t>If we put too many variables in the model, including some unrelated to the response, we are </a:t>
            </a:r>
            <a:r>
              <a:rPr lang="en-NZ" altLang="en-US" sz="2400" i="1">
                <a:solidFill>
                  <a:srgbClr val="0000FF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overfitting</a:t>
            </a:r>
            <a:r>
              <a:rPr lang="en-NZ" altLang="en-US" sz="2400">
                <a:latin typeface="Arial" panose="020B0604020202020204" pitchFamily="34" charset="0"/>
                <a:cs typeface="Calibri" panose="020F0502020204030204" pitchFamily="34" charset="0"/>
              </a:rPr>
              <a:t>.</a:t>
            </a:r>
          </a:p>
          <a:p>
            <a:pPr eaLnBrk="1" hangingPunct="1"/>
            <a:r>
              <a:rPr lang="en-NZ" altLang="en-US" sz="2400">
                <a:latin typeface="Arial" panose="020B0604020202020204" pitchFamily="34" charset="0"/>
                <a:cs typeface="Calibri" panose="020F0502020204030204" pitchFamily="34" charset="0"/>
              </a:rPr>
              <a:t>Consequences are:</a:t>
            </a:r>
          </a:p>
          <a:p>
            <a:pPr lvl="1" eaLnBrk="1" hangingPunct="1"/>
            <a:r>
              <a:rPr lang="en-NZ" altLang="en-US" sz="2000">
                <a:latin typeface="Arial" panose="020B0604020202020204" pitchFamily="34" charset="0"/>
                <a:cs typeface="Calibri" panose="020F0502020204030204" pitchFamily="34" charset="0"/>
              </a:rPr>
              <a:t>Fitted model is not good for prediction of new data – prediction error is underestimated</a:t>
            </a:r>
          </a:p>
          <a:p>
            <a:pPr lvl="1" eaLnBrk="1" hangingPunct="1"/>
            <a:r>
              <a:rPr lang="en-NZ" altLang="en-US" sz="2000">
                <a:latin typeface="Arial" panose="020B0604020202020204" pitchFamily="34" charset="0"/>
                <a:cs typeface="Calibri" panose="020F0502020204030204" pitchFamily="34" charset="0"/>
              </a:rPr>
              <a:t>Model is too elaborate, models “noise” that will not be the same for new data</a:t>
            </a:r>
          </a:p>
        </p:txBody>
      </p:sp>
      <p:pic>
        <p:nvPicPr>
          <p:cNvPr id="107523" name="Picture 1">
            <a:extLst>
              <a:ext uri="{FF2B5EF4-FFF2-40B4-BE49-F238E27FC236}">
                <a16:creationId xmlns:a16="http://schemas.microsoft.com/office/drawing/2014/main" id="{9B09EA87-6BF3-3716-8C73-C2742D0CD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4437063"/>
            <a:ext cx="6053138" cy="161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7" name="Rectangle 3">
            <a:extLst>
              <a:ext uri="{FF2B5EF4-FFF2-40B4-BE49-F238E27FC236}">
                <a16:creationId xmlns:a16="http://schemas.microsoft.com/office/drawing/2014/main" id="{1BD89D56-CD58-C141-7FEA-D4568B55CD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1988" y="1582738"/>
            <a:ext cx="7942262" cy="4364037"/>
          </a:xfrm>
        </p:spPr>
        <p:txBody>
          <a:bodyPr/>
          <a:lstStyle/>
          <a:p>
            <a:pPr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Goal: test whether your model can predict class labels for new samples</a:t>
            </a:r>
          </a:p>
          <a:p>
            <a:pPr marL="0" indent="0">
              <a:defRPr/>
            </a:pPr>
            <a:endParaRPr lang="en-US" dirty="0">
              <a:latin typeface="Calibri" charset="0"/>
              <a:cs typeface="Calibri" charset="0"/>
            </a:endParaRPr>
          </a:p>
          <a:p>
            <a:pPr marL="0" indent="0">
              <a:defRPr/>
            </a:pPr>
            <a:endParaRPr lang="en-US" dirty="0">
              <a:latin typeface="Calibri" charset="0"/>
              <a:cs typeface="Calibri" charset="0"/>
            </a:endParaRPr>
          </a:p>
          <a:p>
            <a:pPr marL="0" indent="0">
              <a:defRPr/>
            </a:pPr>
            <a:endParaRPr lang="en-US" dirty="0">
              <a:latin typeface="Calibri" charset="0"/>
              <a:cs typeface="Calibri" charset="0"/>
            </a:endParaRPr>
          </a:p>
        </p:txBody>
      </p:sp>
      <p:grpSp>
        <p:nvGrpSpPr>
          <p:cNvPr id="108546" name="Group 2">
            <a:extLst>
              <a:ext uri="{FF2B5EF4-FFF2-40B4-BE49-F238E27FC236}">
                <a16:creationId xmlns:a16="http://schemas.microsoft.com/office/drawing/2014/main" id="{B7EDEFB9-C4EB-A8CB-9DDD-AED9F29990ED}"/>
              </a:ext>
            </a:extLst>
          </p:cNvPr>
          <p:cNvGrpSpPr>
            <a:grpSpLocks/>
          </p:cNvGrpSpPr>
          <p:nvPr/>
        </p:nvGrpSpPr>
        <p:grpSpPr bwMode="auto">
          <a:xfrm>
            <a:off x="976313" y="3081338"/>
            <a:ext cx="6845300" cy="2590800"/>
            <a:chOff x="1117600" y="1790700"/>
            <a:chExt cx="7112002" cy="3009900"/>
          </a:xfrm>
        </p:grpSpPr>
        <p:sp>
          <p:nvSpPr>
            <p:cNvPr id="108548" name="Rectangle 72">
              <a:extLst>
                <a:ext uri="{FF2B5EF4-FFF2-40B4-BE49-F238E27FC236}">
                  <a16:creationId xmlns:a16="http://schemas.microsoft.com/office/drawing/2014/main" id="{E5D497A8-C90A-3332-4A71-9A59D48D35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9200" y="2209800"/>
              <a:ext cx="2286000" cy="3048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08549" name="Rectangle 73">
              <a:extLst>
                <a:ext uri="{FF2B5EF4-FFF2-40B4-BE49-F238E27FC236}">
                  <a16:creationId xmlns:a16="http://schemas.microsoft.com/office/drawing/2014/main" id="{BF473BB5-342F-224D-8D5C-9B19593C04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5200" y="2209800"/>
              <a:ext cx="2286000" cy="3048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08550" name="Rectangle 74">
              <a:extLst>
                <a:ext uri="{FF2B5EF4-FFF2-40B4-BE49-F238E27FC236}">
                  <a16:creationId xmlns:a16="http://schemas.microsoft.com/office/drawing/2014/main" id="{2C769022-E430-C6B0-043A-9BAA57F64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1200" y="2209800"/>
              <a:ext cx="2286000" cy="3048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08551" name="Rectangle 75">
              <a:extLst>
                <a:ext uri="{FF2B5EF4-FFF2-40B4-BE49-F238E27FC236}">
                  <a16:creationId xmlns:a16="http://schemas.microsoft.com/office/drawing/2014/main" id="{48209D1C-9CDD-6878-F9B4-1CF5C1172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3000" y="3505200"/>
              <a:ext cx="2286000" cy="30480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3366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08552" name="Rectangle 76">
              <a:extLst>
                <a:ext uri="{FF2B5EF4-FFF2-40B4-BE49-F238E27FC236}">
                  <a16:creationId xmlns:a16="http://schemas.microsoft.com/office/drawing/2014/main" id="{19018DDE-E7CD-589F-129B-C97AFADF6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9000" y="3505200"/>
              <a:ext cx="2286000" cy="30480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3366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08553" name="Rectangle 77">
              <a:extLst>
                <a:ext uri="{FF2B5EF4-FFF2-40B4-BE49-F238E27FC236}">
                  <a16:creationId xmlns:a16="http://schemas.microsoft.com/office/drawing/2014/main" id="{F5762AFD-A558-5EB1-665B-29734BC0FD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3505200"/>
              <a:ext cx="2286000" cy="3048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08554" name="Text Box 78">
              <a:extLst>
                <a:ext uri="{FF2B5EF4-FFF2-40B4-BE49-F238E27FC236}">
                  <a16:creationId xmlns:a16="http://schemas.microsoft.com/office/drawing/2014/main" id="{58A41479-3F3A-CEAB-FA26-EEE34B5191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6000" y="3124200"/>
              <a:ext cx="2514600" cy="464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2000">
                  <a:solidFill>
                    <a:schemeClr val="tx1"/>
                  </a:solidFill>
                </a:rPr>
                <a:t>Train</a:t>
              </a:r>
            </a:p>
          </p:txBody>
        </p:sp>
        <p:sp>
          <p:nvSpPr>
            <p:cNvPr id="108555" name="Text Box 79">
              <a:extLst>
                <a:ext uri="{FF2B5EF4-FFF2-40B4-BE49-F238E27FC236}">
                  <a16:creationId xmlns:a16="http://schemas.microsoft.com/office/drawing/2014/main" id="{B3945A73-44AB-C810-937D-46D6BFC57F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5001" y="3124200"/>
              <a:ext cx="2514601" cy="464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2000">
                  <a:solidFill>
                    <a:schemeClr val="tx1"/>
                  </a:solidFill>
                </a:rPr>
                <a:t>Test</a:t>
              </a:r>
            </a:p>
          </p:txBody>
        </p:sp>
        <p:sp>
          <p:nvSpPr>
            <p:cNvPr id="108556" name="Rectangle 80">
              <a:extLst>
                <a:ext uri="{FF2B5EF4-FFF2-40B4-BE49-F238E27FC236}">
                  <a16:creationId xmlns:a16="http://schemas.microsoft.com/office/drawing/2014/main" id="{732EC8D3-BE47-06F8-7EEB-28F41AC64D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3000" y="3962400"/>
              <a:ext cx="2286000" cy="3048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08557" name="Rectangle 81">
              <a:extLst>
                <a:ext uri="{FF2B5EF4-FFF2-40B4-BE49-F238E27FC236}">
                  <a16:creationId xmlns:a16="http://schemas.microsoft.com/office/drawing/2014/main" id="{26C8406C-8999-48EB-E4B1-9C0688F9A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400" y="3962400"/>
              <a:ext cx="2286000" cy="30480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3366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08558" name="Rectangle 82">
              <a:extLst>
                <a:ext uri="{FF2B5EF4-FFF2-40B4-BE49-F238E27FC236}">
                  <a16:creationId xmlns:a16="http://schemas.microsoft.com/office/drawing/2014/main" id="{36751B0D-9CA6-3DB6-21FE-EE58E761D6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3962400"/>
              <a:ext cx="2286000" cy="30480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3366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08559" name="Rectangle 83">
              <a:extLst>
                <a:ext uri="{FF2B5EF4-FFF2-40B4-BE49-F238E27FC236}">
                  <a16:creationId xmlns:a16="http://schemas.microsoft.com/office/drawing/2014/main" id="{724965CB-425D-2D29-F1CE-5DDE909008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7600" y="4495800"/>
              <a:ext cx="2286000" cy="30480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3366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08560" name="Rectangle 84">
              <a:extLst>
                <a:ext uri="{FF2B5EF4-FFF2-40B4-BE49-F238E27FC236}">
                  <a16:creationId xmlns:a16="http://schemas.microsoft.com/office/drawing/2014/main" id="{F893AFED-7C77-A51F-33E8-33CBB8593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5200" y="4495800"/>
              <a:ext cx="2286000" cy="3048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08561" name="Rectangle 85">
              <a:extLst>
                <a:ext uri="{FF2B5EF4-FFF2-40B4-BE49-F238E27FC236}">
                  <a16:creationId xmlns:a16="http://schemas.microsoft.com/office/drawing/2014/main" id="{959B1AC5-D089-A4F7-F236-CFC60D6C28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3600" y="4495800"/>
              <a:ext cx="2286000" cy="30480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3366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08562" name="Text Box 98">
              <a:extLst>
                <a:ext uri="{FF2B5EF4-FFF2-40B4-BE49-F238E27FC236}">
                  <a16:creationId xmlns:a16="http://schemas.microsoft.com/office/drawing/2014/main" id="{DBA886E0-5579-1B9F-3261-7AD1C8D0FD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19900" y="1790700"/>
              <a:ext cx="1143001" cy="464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2000">
                  <a:solidFill>
                    <a:schemeClr val="tx1"/>
                  </a:solidFill>
                </a:rPr>
                <a:t>Dataset</a:t>
              </a:r>
            </a:p>
          </p:txBody>
        </p:sp>
      </p:grpSp>
      <p:sp>
        <p:nvSpPr>
          <p:cNvPr id="108547" name="Title 1">
            <a:extLst>
              <a:ext uri="{FF2B5EF4-FFF2-40B4-BE49-F238E27FC236}">
                <a16:creationId xmlns:a16="http://schemas.microsoft.com/office/drawing/2014/main" id="{1F77CF2B-1373-60BB-4EAE-6138256E4E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Cross Validations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2">
            <a:extLst>
              <a:ext uri="{FF2B5EF4-FFF2-40B4-BE49-F238E27FC236}">
                <a16:creationId xmlns:a16="http://schemas.microsoft.com/office/drawing/2014/main" id="{7F89521E-5D2B-8CEB-D071-0644D6C0E6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8475" y="93663"/>
            <a:ext cx="8147050" cy="1023937"/>
          </a:xfrm>
        </p:spPr>
        <p:txBody>
          <a:bodyPr/>
          <a:lstStyle/>
          <a:p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Common Splitting Strategies</a:t>
            </a:r>
          </a:p>
        </p:txBody>
      </p:sp>
      <p:sp>
        <p:nvSpPr>
          <p:cNvPr id="109570" name="Rectangle 3">
            <a:extLst>
              <a:ext uri="{FF2B5EF4-FFF2-40B4-BE49-F238E27FC236}">
                <a16:creationId xmlns:a16="http://schemas.microsoft.com/office/drawing/2014/main" id="{A79A40EF-2818-FEA1-6541-593328FABD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520825"/>
            <a:ext cx="8340725" cy="3838575"/>
          </a:xfrm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Leave-one-out (n-fold cross validation)</a:t>
            </a:r>
          </a:p>
          <a:p>
            <a:endParaRPr lang="en-US" alt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Tx/>
              <a:buNone/>
            </a:pPr>
            <a:endParaRPr lang="en-US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9571" name="Group 1">
            <a:extLst>
              <a:ext uri="{FF2B5EF4-FFF2-40B4-BE49-F238E27FC236}">
                <a16:creationId xmlns:a16="http://schemas.microsoft.com/office/drawing/2014/main" id="{9BA20388-A712-67E5-BEBF-D2D0A9D363C8}"/>
              </a:ext>
            </a:extLst>
          </p:cNvPr>
          <p:cNvGrpSpPr>
            <a:grpSpLocks/>
          </p:cNvGrpSpPr>
          <p:nvPr/>
        </p:nvGrpSpPr>
        <p:grpSpPr bwMode="auto">
          <a:xfrm>
            <a:off x="1054100" y="2565400"/>
            <a:ext cx="6858000" cy="1600200"/>
            <a:chOff x="1219200" y="4953000"/>
            <a:chExt cx="6858000" cy="1600200"/>
          </a:xfrm>
        </p:grpSpPr>
        <p:sp>
          <p:nvSpPr>
            <p:cNvPr id="109572" name="Rectangle 86">
              <a:extLst>
                <a:ext uri="{FF2B5EF4-FFF2-40B4-BE49-F238E27FC236}">
                  <a16:creationId xmlns:a16="http://schemas.microsoft.com/office/drawing/2014/main" id="{74B89681-8AF9-5E6B-1C04-A821FF0E2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2600" y="4953000"/>
              <a:ext cx="6324600" cy="30480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3366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09573" name="Oval 89">
              <a:extLst>
                <a:ext uri="{FF2B5EF4-FFF2-40B4-BE49-F238E27FC236}">
                  <a16:creationId xmlns:a16="http://schemas.microsoft.com/office/drawing/2014/main" id="{A2273C9A-0883-1922-12EC-1316B7839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9200" y="4953000"/>
              <a:ext cx="304800" cy="3048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09574" name="Rectangle 90">
              <a:extLst>
                <a:ext uri="{FF2B5EF4-FFF2-40B4-BE49-F238E27FC236}">
                  <a16:creationId xmlns:a16="http://schemas.microsoft.com/office/drawing/2014/main" id="{4C2B57F0-ABBF-454E-8517-F037470ADB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6000" y="5410200"/>
              <a:ext cx="5791200" cy="30480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3366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09575" name="Oval 91">
              <a:extLst>
                <a:ext uri="{FF2B5EF4-FFF2-40B4-BE49-F238E27FC236}">
                  <a16:creationId xmlns:a16="http://schemas.microsoft.com/office/drawing/2014/main" id="{6A3AD9DA-311B-4A8D-6C84-25F5005B7B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2600" y="5410200"/>
              <a:ext cx="304800" cy="3048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09576" name="Rectangle 92">
              <a:extLst>
                <a:ext uri="{FF2B5EF4-FFF2-40B4-BE49-F238E27FC236}">
                  <a16:creationId xmlns:a16="http://schemas.microsoft.com/office/drawing/2014/main" id="{E566EC87-8197-27FC-3C55-D961BD9FF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9200" y="6248400"/>
              <a:ext cx="6324600" cy="30480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3366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09577" name="Oval 93">
              <a:extLst>
                <a:ext uri="{FF2B5EF4-FFF2-40B4-BE49-F238E27FC236}">
                  <a16:creationId xmlns:a16="http://schemas.microsoft.com/office/drawing/2014/main" id="{BF5CCBB4-A91C-1B2E-38C9-445B56FCC3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2400" y="6248400"/>
              <a:ext cx="304800" cy="3048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09578" name="Rectangle 94">
              <a:extLst>
                <a:ext uri="{FF2B5EF4-FFF2-40B4-BE49-F238E27FC236}">
                  <a16:creationId xmlns:a16="http://schemas.microsoft.com/office/drawing/2014/main" id="{E6E1758F-91A8-3B80-5E05-EE4F1A25BB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9200" y="5410200"/>
              <a:ext cx="304800" cy="30480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3366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09579" name="Oval 95">
              <a:extLst>
                <a:ext uri="{FF2B5EF4-FFF2-40B4-BE49-F238E27FC236}">
                  <a16:creationId xmlns:a16="http://schemas.microsoft.com/office/drawing/2014/main" id="{D991A0C3-DE5B-702F-725E-D027080293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5791200"/>
              <a:ext cx="76200" cy="7620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09580" name="Oval 96">
              <a:extLst>
                <a:ext uri="{FF2B5EF4-FFF2-40B4-BE49-F238E27FC236}">
                  <a16:creationId xmlns:a16="http://schemas.microsoft.com/office/drawing/2014/main" id="{A6BDF133-0FC2-EE14-A4CA-10273E6B4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5943600"/>
              <a:ext cx="76200" cy="7620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09581" name="Oval 97">
              <a:extLst>
                <a:ext uri="{FF2B5EF4-FFF2-40B4-BE49-F238E27FC236}">
                  <a16:creationId xmlns:a16="http://schemas.microsoft.com/office/drawing/2014/main" id="{CD74A95F-CED6-AFB2-1BEE-CC0B6A291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6096000"/>
              <a:ext cx="76200" cy="7620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Title 1">
            <a:extLst>
              <a:ext uri="{FF2B5EF4-FFF2-40B4-BE49-F238E27FC236}">
                <a16:creationId xmlns:a16="http://schemas.microsoft.com/office/drawing/2014/main" id="{C460B641-732B-5669-EFF4-3C27D68E23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09625"/>
          </a:xfrm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Components and Features</a:t>
            </a:r>
          </a:p>
        </p:txBody>
      </p:sp>
      <p:sp>
        <p:nvSpPr>
          <p:cNvPr id="110594" name="Content Placeholder 2">
            <a:extLst>
              <a:ext uri="{FF2B5EF4-FFF2-40B4-BE49-F238E27FC236}">
                <a16:creationId xmlns:a16="http://schemas.microsoft.com/office/drawing/2014/main" id="{4F3D94AC-D206-F372-375D-13E410F2F2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270000"/>
            <a:ext cx="8229600" cy="534511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Cross validation is used to determine the optimal number of components needed to build the PLS-DA model. Three common performance measures: </a:t>
            </a:r>
          </a:p>
          <a:p>
            <a:pPr lvl="1">
              <a:lnSpc>
                <a:spcPct val="120000"/>
              </a:lnSpc>
            </a:pPr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Sum of squares captured by the model (R</a:t>
            </a:r>
            <a:r>
              <a:rPr lang="en-US" altLang="en-US" baseline="30000">
                <a:latin typeface="Arial" panose="020B0604020202020204" pitchFamily="34" charset="0"/>
                <a:cs typeface="Calibri" panose="020F0502020204030204" pitchFamily="34" charset="0"/>
              </a:rPr>
              <a:t>2</a:t>
            </a:r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) </a:t>
            </a:r>
          </a:p>
          <a:p>
            <a:pPr lvl="1">
              <a:lnSpc>
                <a:spcPct val="120000"/>
              </a:lnSpc>
            </a:pPr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Cross-validated R</a:t>
            </a:r>
            <a:r>
              <a:rPr lang="en-US" altLang="en-US" baseline="30000">
                <a:latin typeface="Arial" panose="020B0604020202020204" pitchFamily="34" charset="0"/>
                <a:cs typeface="Calibri" panose="020F0502020204030204" pitchFamily="34" charset="0"/>
              </a:rPr>
              <a:t>2</a:t>
            </a:r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 (also known as Q</a:t>
            </a:r>
            <a:r>
              <a:rPr lang="en-US" altLang="en-US" baseline="30000">
                <a:latin typeface="Arial" panose="020B0604020202020204" pitchFamily="34" charset="0"/>
                <a:cs typeface="Calibri" panose="020F0502020204030204" pitchFamily="34" charset="0"/>
              </a:rPr>
              <a:t>2</a:t>
            </a:r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) </a:t>
            </a:r>
          </a:p>
          <a:p>
            <a:pPr lvl="1">
              <a:lnSpc>
                <a:spcPct val="120000"/>
              </a:lnSpc>
            </a:pPr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Prediction accuracy 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Title 1">
            <a:extLst>
              <a:ext uri="{FF2B5EF4-FFF2-40B4-BE49-F238E27FC236}">
                <a16:creationId xmlns:a16="http://schemas.microsoft.com/office/drawing/2014/main" id="{E1FE18BF-F5D0-F120-5390-86D49C29CD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Permutation Tests</a:t>
            </a:r>
          </a:p>
        </p:txBody>
      </p:sp>
      <p:sp>
        <p:nvSpPr>
          <p:cNvPr id="111618" name="Content Placeholder 2">
            <a:extLst>
              <a:ext uri="{FF2B5EF4-FFF2-40B4-BE49-F238E27FC236}">
                <a16:creationId xmlns:a16="http://schemas.microsoft.com/office/drawing/2014/main" id="{4FBA4568-6166-45E2-66F9-70C9CEA1499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23850" y="1412875"/>
            <a:ext cx="8424863" cy="4721225"/>
          </a:xfrm>
        </p:spPr>
        <p:txBody>
          <a:bodyPr/>
          <a:lstStyle/>
          <a:p>
            <a:r>
              <a:rPr lang="en-US" altLang="en-US" sz="2800">
                <a:latin typeface="Arial" panose="020B0604020202020204" pitchFamily="34" charset="0"/>
                <a:cs typeface="Calibri" panose="020F0502020204030204" pitchFamily="34" charset="0"/>
              </a:rPr>
              <a:t>Goal: to test whether your model is significantly different from the null models</a:t>
            </a:r>
          </a:p>
          <a:p>
            <a:pPr marL="914400" lvl="1" indent="-514350">
              <a:buFontTx/>
              <a:buAutoNum type="arabicPeriod"/>
            </a:pPr>
            <a:r>
              <a:rPr lang="en-US" altLang="en-US" sz="2400">
                <a:latin typeface="Arial" panose="020B0604020202020204" pitchFamily="34" charset="0"/>
                <a:cs typeface="Calibri" panose="020F0502020204030204" pitchFamily="34" charset="0"/>
              </a:rPr>
              <a:t>Randomly shuffle the class labels (y) and build the (null) model between new y and x;</a:t>
            </a:r>
          </a:p>
          <a:p>
            <a:pPr marL="914400" lvl="1" indent="-514350">
              <a:buFontTx/>
              <a:buAutoNum type="arabicPeriod"/>
            </a:pPr>
            <a:r>
              <a:rPr lang="en-US" altLang="en-US" sz="2400">
                <a:latin typeface="Arial" panose="020B0604020202020204" pitchFamily="34" charset="0"/>
                <a:cs typeface="Calibri" panose="020F0502020204030204" pitchFamily="34" charset="0"/>
              </a:rPr>
              <a:t>Test whether there is still the similar distances of separation;</a:t>
            </a:r>
          </a:p>
          <a:p>
            <a:pPr marL="914400" lvl="1" indent="-514350">
              <a:buFontTx/>
              <a:buAutoNum type="arabicPeriod"/>
            </a:pPr>
            <a:r>
              <a:rPr lang="en-US" altLang="en-US" sz="2400">
                <a:latin typeface="Arial" panose="020B0604020202020204" pitchFamily="34" charset="0"/>
                <a:cs typeface="Calibri" panose="020F0502020204030204" pitchFamily="34" charset="0"/>
              </a:rPr>
              <a:t>We can compute empirical p values</a:t>
            </a:r>
          </a:p>
          <a:p>
            <a:pPr marL="1314450" lvl="2" indent="-514350"/>
            <a:r>
              <a:rPr lang="en-US" altLang="en-US" sz="2000">
                <a:latin typeface="Arial" panose="020B0604020202020204" pitchFamily="34" charset="0"/>
                <a:cs typeface="Calibri" panose="020F0502020204030204" pitchFamily="34" charset="0"/>
              </a:rPr>
              <a:t>If the result is similar to the permuted results (i.e. null model), then we can</a:t>
            </a:r>
            <a:r>
              <a:rPr lang="en-US" altLang="en-US" sz="2000">
                <a:solidFill>
                  <a:srgbClr val="FF000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 NOT </a:t>
            </a:r>
            <a:r>
              <a:rPr lang="en-US" altLang="en-US" sz="2000">
                <a:latin typeface="Arial" panose="020B0604020202020204" pitchFamily="34" charset="0"/>
                <a:cs typeface="Calibri" panose="020F0502020204030204" pitchFamily="34" charset="0"/>
              </a:rPr>
              <a:t>say y and x are significantly correlated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Title 1">
            <a:extLst>
              <a:ext uri="{FF2B5EF4-FFF2-40B4-BE49-F238E27FC236}">
                <a16:creationId xmlns:a16="http://schemas.microsoft.com/office/drawing/2014/main" id="{DE6B6966-4FDE-EE8C-9D8D-410BE022C4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96838"/>
            <a:ext cx="8229600" cy="1143000"/>
          </a:xfrm>
        </p:spPr>
        <p:txBody>
          <a:bodyPr/>
          <a:lstStyle/>
          <a:p>
            <a:r>
              <a:rPr lang="en-US" altLang="en-US"/>
              <a:t>Compute Empirical P-values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D6D86D-67FF-5518-8FFB-B01D080AD707}"/>
              </a:ext>
            </a:extLst>
          </p:cNvPr>
          <p:cNvSpPr txBox="1"/>
          <p:nvPr/>
        </p:nvSpPr>
        <p:spPr>
          <a:xfrm>
            <a:off x="971550" y="4652963"/>
            <a:ext cx="7358063" cy="1508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90"/>
                </a:solidFill>
                <a:latin typeface="Arial" charset="0"/>
                <a:ea typeface="ＭＳ Ｐゴシック" charset="0"/>
              </a:rPr>
              <a:t>In 1000 permutations, if none of the permuted models has a mean difference is bigger than the original one then: 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sz="2000" dirty="0">
                <a:solidFill>
                  <a:srgbClr val="000090"/>
                </a:solidFill>
                <a:latin typeface="Arial" charset="0"/>
                <a:ea typeface="ＭＳ Ｐゴシック" charset="0"/>
                <a:sym typeface="Wingdings"/>
              </a:rPr>
              <a:t>p</a:t>
            </a:r>
            <a:r>
              <a:rPr lang="en-US" sz="2000" dirty="0">
                <a:solidFill>
                  <a:srgbClr val="000090"/>
                </a:solidFill>
                <a:latin typeface="Arial" charset="0"/>
                <a:ea typeface="ＭＳ Ｐゴシック" charset="0"/>
              </a:rPr>
              <a:t> &lt; 0.001 or (1/1001) # prevent p value equal to zero </a:t>
            </a:r>
          </a:p>
        </p:txBody>
      </p:sp>
      <p:pic>
        <p:nvPicPr>
          <p:cNvPr id="112643" name="Picture 5">
            <a:extLst>
              <a:ext uri="{FF2B5EF4-FFF2-40B4-BE49-F238E27FC236}">
                <a16:creationId xmlns:a16="http://schemas.microsoft.com/office/drawing/2014/main" id="{4C5ECC96-5E16-5635-B5B6-4A23339C9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1341438"/>
            <a:ext cx="3814762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Title 1">
            <a:extLst>
              <a:ext uri="{FF2B5EF4-FFF2-40B4-BE49-F238E27FC236}">
                <a16:creationId xmlns:a16="http://schemas.microsoft.com/office/drawing/2014/main" id="{4A04A71F-9591-4EF3-1C1B-51A9E17913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s-ES">
                <a:latin typeface="Calibri" panose="020F0502020204030204" pitchFamily="34" charset="0"/>
                <a:cs typeface="Calibri" panose="020F0502020204030204" pitchFamily="34" charset="0"/>
              </a:rPr>
              <a:t>PLS-DA (Variance &amp; Covariance)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6E613D-9358-025E-1D3D-5F15FBA33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341438"/>
            <a:ext cx="6865937" cy="4803775"/>
          </a:xfrm>
          <a:prstGeom prst="rect">
            <a:avLst/>
          </a:prstGeom>
          <a:noFill/>
          <a:ln w="9525">
            <a:solidFill>
              <a:srgbClr val="7F7F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Title 1">
            <a:extLst>
              <a:ext uri="{FF2B5EF4-FFF2-40B4-BE49-F238E27FC236}">
                <a16:creationId xmlns:a16="http://schemas.microsoft.com/office/drawing/2014/main" id="{CC322438-4A69-6636-86D8-D630A23828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s-ES">
                <a:latin typeface="Calibri" panose="020F0502020204030204" pitchFamily="34" charset="0"/>
                <a:cs typeface="Calibri" panose="020F0502020204030204" pitchFamily="34" charset="0"/>
              </a:rPr>
              <a:t>PLS-DA (R2 &amp; Q2)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7D1B312-96C4-36C1-474A-F539C7F4B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628775"/>
            <a:ext cx="8189913" cy="4268788"/>
          </a:xfrm>
          <a:prstGeom prst="rect">
            <a:avLst/>
          </a:prstGeom>
          <a:noFill/>
          <a:ln w="9525">
            <a:solidFill>
              <a:srgbClr val="7F7F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Title 1">
            <a:extLst>
              <a:ext uri="{FF2B5EF4-FFF2-40B4-BE49-F238E27FC236}">
                <a16:creationId xmlns:a16="http://schemas.microsoft.com/office/drawing/2014/main" id="{609C2D8D-FFA7-2E58-31B1-7A4DAF1311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404813"/>
            <a:ext cx="8062912" cy="1143000"/>
          </a:xfrm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PLS-DA VIP Score</a:t>
            </a:r>
          </a:p>
        </p:txBody>
      </p:sp>
      <p:sp>
        <p:nvSpPr>
          <p:cNvPr id="113666" name="Content Placeholder 2">
            <a:extLst>
              <a:ext uri="{FF2B5EF4-FFF2-40B4-BE49-F238E27FC236}">
                <a16:creationId xmlns:a16="http://schemas.microsoft.com/office/drawing/2014/main" id="{84D99031-2324-CBC5-F24D-006181EA923C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395288" y="1484313"/>
            <a:ext cx="8353425" cy="4681537"/>
          </a:xfrm>
        </p:spPr>
        <p:txBody>
          <a:bodyPr/>
          <a:lstStyle/>
          <a:p>
            <a:r>
              <a:rPr lang="en-US" altLang="en-US" sz="2800"/>
              <a:t>Variable Importance in Projection (VIP) scores estimate the importance of each variable in a PLS-DA model</a:t>
            </a:r>
          </a:p>
          <a:p>
            <a:pPr lvl="1"/>
            <a:r>
              <a:rPr lang="en-US" altLang="en-US" sz="2400" b="0"/>
              <a:t>Weighted sum of the squared correlations between the PLS-DA components and the original variable </a:t>
            </a:r>
          </a:p>
          <a:p>
            <a:pPr lvl="1"/>
            <a:r>
              <a:rPr lang="en-US" altLang="en-US" sz="2400" b="0"/>
              <a:t>Weights correspond to the percentage variation explained by the PLS-DA component in the model </a:t>
            </a:r>
            <a:endParaRPr lang="en-US" altLang="en-US" sz="2400"/>
          </a:p>
          <a:p>
            <a:r>
              <a:rPr lang="en-US" altLang="en-US" sz="2800"/>
              <a:t>VIP &gt;1 can be considered important </a:t>
            </a:r>
          </a:p>
          <a:p>
            <a:r>
              <a:rPr lang="en-US" altLang="en-US" sz="2800"/>
              <a:t>VIP &lt;1 is less important and might be a good candidate for exclusion from the model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Title 3">
            <a:extLst>
              <a:ext uri="{FF2B5EF4-FFF2-40B4-BE49-F238E27FC236}">
                <a16:creationId xmlns:a16="http://schemas.microsoft.com/office/drawing/2014/main" id="{654308D7-58FA-363E-337E-35546B65CF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VIP Plots</a:t>
            </a:r>
          </a:p>
        </p:txBody>
      </p:sp>
      <p:pic>
        <p:nvPicPr>
          <p:cNvPr id="115714" name="Picture 4">
            <a:extLst>
              <a:ext uri="{FF2B5EF4-FFF2-40B4-BE49-F238E27FC236}">
                <a16:creationId xmlns:a16="http://schemas.microsoft.com/office/drawing/2014/main" id="{AAD3E06F-C856-0502-E220-07335C471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339850"/>
            <a:ext cx="4619625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715" name="Picture 5">
            <a:extLst>
              <a:ext uri="{FF2B5EF4-FFF2-40B4-BE49-F238E27FC236}">
                <a16:creationId xmlns:a16="http://schemas.microsoft.com/office/drawing/2014/main" id="{00CDD8CD-9E63-0B5C-A10D-D3AB2F60AB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850" y="1387475"/>
            <a:ext cx="4594225" cy="459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>
            <a:extLst>
              <a:ext uri="{FF2B5EF4-FFF2-40B4-BE49-F238E27FC236}">
                <a16:creationId xmlns:a16="http://schemas.microsoft.com/office/drawing/2014/main" id="{77258A13-BC83-1673-6B15-860B168D77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750" y="115888"/>
            <a:ext cx="8147050" cy="1139825"/>
          </a:xfrm>
        </p:spPr>
        <p:txBody>
          <a:bodyPr/>
          <a:lstStyle/>
          <a:p>
            <a:r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t>General Steps in Statistical Analysis</a:t>
            </a:r>
          </a:p>
        </p:txBody>
      </p:sp>
      <p:grpSp>
        <p:nvGrpSpPr>
          <p:cNvPr id="35842" name="Group 2">
            <a:extLst>
              <a:ext uri="{FF2B5EF4-FFF2-40B4-BE49-F238E27FC236}">
                <a16:creationId xmlns:a16="http://schemas.microsoft.com/office/drawing/2014/main" id="{B094261D-4C18-16C7-9EF2-D9DFB7172987}"/>
              </a:ext>
            </a:extLst>
          </p:cNvPr>
          <p:cNvGrpSpPr>
            <a:grpSpLocks/>
          </p:cNvGrpSpPr>
          <p:nvPr/>
        </p:nvGrpSpPr>
        <p:grpSpPr bwMode="auto">
          <a:xfrm>
            <a:off x="395288" y="1484313"/>
            <a:ext cx="8280400" cy="4541837"/>
            <a:chOff x="1030900" y="1700663"/>
            <a:chExt cx="7867022" cy="4325481"/>
          </a:xfrm>
        </p:grpSpPr>
        <p:sp>
          <p:nvSpPr>
            <p:cNvPr id="5" name="Bent-Up Arrow 4">
              <a:extLst>
                <a:ext uri="{FF2B5EF4-FFF2-40B4-BE49-F238E27FC236}">
                  <a16:creationId xmlns:a16="http://schemas.microsoft.com/office/drawing/2014/main" id="{F83FF0A7-7EA7-383F-4A89-48B399267959}"/>
                </a:ext>
              </a:extLst>
            </p:cNvPr>
            <p:cNvSpPr/>
            <p:nvPr/>
          </p:nvSpPr>
          <p:spPr>
            <a:xfrm rot="5400000">
              <a:off x="1252358" y="2639930"/>
              <a:ext cx="839092" cy="953213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71FB5E8-465A-4385-D358-388FE77D654F}"/>
                </a:ext>
              </a:extLst>
            </p:cNvPr>
            <p:cNvSpPr/>
            <p:nvPr/>
          </p:nvSpPr>
          <p:spPr>
            <a:xfrm>
              <a:off x="1030900" y="1711246"/>
              <a:ext cx="1410211" cy="987256"/>
            </a:xfrm>
            <a:custGeom>
              <a:avLst/>
              <a:gdLst>
                <a:gd name="connsiteX0" fmla="*/ 0 w 1410178"/>
                <a:gd name="connsiteY0" fmla="*/ 164546 h 987078"/>
                <a:gd name="connsiteX1" fmla="*/ 164546 w 1410178"/>
                <a:gd name="connsiteY1" fmla="*/ 0 h 987078"/>
                <a:gd name="connsiteX2" fmla="*/ 1245632 w 1410178"/>
                <a:gd name="connsiteY2" fmla="*/ 0 h 987078"/>
                <a:gd name="connsiteX3" fmla="*/ 1410178 w 1410178"/>
                <a:gd name="connsiteY3" fmla="*/ 164546 h 987078"/>
                <a:gd name="connsiteX4" fmla="*/ 1410178 w 1410178"/>
                <a:gd name="connsiteY4" fmla="*/ 822532 h 987078"/>
                <a:gd name="connsiteX5" fmla="*/ 1245632 w 1410178"/>
                <a:gd name="connsiteY5" fmla="*/ 987078 h 987078"/>
                <a:gd name="connsiteX6" fmla="*/ 164546 w 1410178"/>
                <a:gd name="connsiteY6" fmla="*/ 987078 h 987078"/>
                <a:gd name="connsiteX7" fmla="*/ 0 w 1410178"/>
                <a:gd name="connsiteY7" fmla="*/ 822532 h 987078"/>
                <a:gd name="connsiteX8" fmla="*/ 0 w 1410178"/>
                <a:gd name="connsiteY8" fmla="*/ 164546 h 98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0178" h="987078">
                  <a:moveTo>
                    <a:pt x="0" y="164546"/>
                  </a:moveTo>
                  <a:cubicBezTo>
                    <a:pt x="0" y="73670"/>
                    <a:pt x="73670" y="0"/>
                    <a:pt x="164546" y="0"/>
                  </a:cubicBezTo>
                  <a:lnTo>
                    <a:pt x="1245632" y="0"/>
                  </a:lnTo>
                  <a:cubicBezTo>
                    <a:pt x="1336508" y="0"/>
                    <a:pt x="1410178" y="73670"/>
                    <a:pt x="1410178" y="164546"/>
                  </a:cubicBezTo>
                  <a:lnTo>
                    <a:pt x="1410178" y="822532"/>
                  </a:lnTo>
                  <a:cubicBezTo>
                    <a:pt x="1410178" y="913408"/>
                    <a:pt x="1336508" y="987078"/>
                    <a:pt x="1245632" y="987078"/>
                  </a:cubicBezTo>
                  <a:lnTo>
                    <a:pt x="164546" y="987078"/>
                  </a:lnTo>
                  <a:cubicBezTo>
                    <a:pt x="73670" y="987078"/>
                    <a:pt x="0" y="913408"/>
                    <a:pt x="0" y="822532"/>
                  </a:cubicBezTo>
                  <a:lnTo>
                    <a:pt x="0" y="164546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105344" tIns="105344" rIns="105344" bIns="105344" spcCol="1270" anchor="ctr"/>
            <a:lstStyle/>
            <a:p>
              <a:pPr algn="ctr" defTabSz="6667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500" dirty="0"/>
                <a:t>Read in data</a:t>
              </a: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5E46F75-278C-8C6B-EB82-BF2F9F6356D5}"/>
                </a:ext>
              </a:extLst>
            </p:cNvPr>
            <p:cNvSpPr/>
            <p:nvPr/>
          </p:nvSpPr>
          <p:spPr>
            <a:xfrm>
              <a:off x="2436587" y="1700663"/>
              <a:ext cx="1989379" cy="899567"/>
            </a:xfrm>
            <a:custGeom>
              <a:avLst/>
              <a:gdLst>
                <a:gd name="connsiteX0" fmla="*/ 0 w 1989628"/>
                <a:gd name="connsiteY0" fmla="*/ 0 h 900158"/>
                <a:gd name="connsiteX1" fmla="*/ 1989628 w 1989628"/>
                <a:gd name="connsiteY1" fmla="*/ 0 h 900158"/>
                <a:gd name="connsiteX2" fmla="*/ 1989628 w 1989628"/>
                <a:gd name="connsiteY2" fmla="*/ 900158 h 900158"/>
                <a:gd name="connsiteX3" fmla="*/ 0 w 1989628"/>
                <a:gd name="connsiteY3" fmla="*/ 900158 h 900158"/>
                <a:gd name="connsiteX4" fmla="*/ 0 w 1989628"/>
                <a:gd name="connsiteY4" fmla="*/ 0 h 900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9628" h="900158">
                  <a:moveTo>
                    <a:pt x="0" y="0"/>
                  </a:moveTo>
                  <a:lnTo>
                    <a:pt x="1989628" y="0"/>
                  </a:lnTo>
                  <a:lnTo>
                    <a:pt x="1989628" y="900158"/>
                  </a:lnTo>
                  <a:lnTo>
                    <a:pt x="0" y="90015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lIns="57150" tIns="57150" rIns="57150" bIns="57150" spcCol="1270" anchor="ctr"/>
            <a:lstStyle/>
            <a:p>
              <a:pPr marL="114300" lvl="1" indent="-114300" defTabSz="533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sz="1200" dirty="0"/>
                <a:t>Concentration table</a:t>
              </a:r>
            </a:p>
            <a:p>
              <a:pPr marL="114300" lvl="1" indent="-114300" defTabSz="533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sz="1200" dirty="0"/>
                <a:t>Peak intensity table</a:t>
              </a:r>
            </a:p>
          </p:txBody>
        </p:sp>
        <p:sp>
          <p:nvSpPr>
            <p:cNvPr id="8" name="Bent-Up Arrow 7">
              <a:extLst>
                <a:ext uri="{FF2B5EF4-FFF2-40B4-BE49-F238E27FC236}">
                  <a16:creationId xmlns:a16="http://schemas.microsoft.com/office/drawing/2014/main" id="{7442237E-C599-4837-057F-223EDBF8792C}"/>
                </a:ext>
              </a:extLst>
            </p:cNvPr>
            <p:cNvSpPr/>
            <p:nvPr/>
          </p:nvSpPr>
          <p:spPr>
            <a:xfrm rot="5400000">
              <a:off x="2829234" y="3838093"/>
              <a:ext cx="837580" cy="953213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50000"/>
                <a:hueOff val="4989932"/>
                <a:satOff val="-5869"/>
                <a:lumOff val="5869"/>
                <a:alphaOff val="0"/>
              </a:schemeClr>
            </a:fillRef>
            <a:effectRef idx="2">
              <a:schemeClr val="accent4">
                <a:tint val="50000"/>
                <a:hueOff val="4989932"/>
                <a:satOff val="-5869"/>
                <a:lumOff val="5869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E432BD66-0B9A-328C-CB9D-BA6253D13D63}"/>
                </a:ext>
              </a:extLst>
            </p:cNvPr>
            <p:cNvSpPr/>
            <p:nvPr/>
          </p:nvSpPr>
          <p:spPr>
            <a:xfrm>
              <a:off x="2430554" y="2819452"/>
              <a:ext cx="1410211" cy="987256"/>
            </a:xfrm>
            <a:custGeom>
              <a:avLst/>
              <a:gdLst>
                <a:gd name="connsiteX0" fmla="*/ 0 w 1410178"/>
                <a:gd name="connsiteY0" fmla="*/ 164546 h 987078"/>
                <a:gd name="connsiteX1" fmla="*/ 164546 w 1410178"/>
                <a:gd name="connsiteY1" fmla="*/ 0 h 987078"/>
                <a:gd name="connsiteX2" fmla="*/ 1245632 w 1410178"/>
                <a:gd name="connsiteY2" fmla="*/ 0 h 987078"/>
                <a:gd name="connsiteX3" fmla="*/ 1410178 w 1410178"/>
                <a:gd name="connsiteY3" fmla="*/ 164546 h 987078"/>
                <a:gd name="connsiteX4" fmla="*/ 1410178 w 1410178"/>
                <a:gd name="connsiteY4" fmla="*/ 822532 h 987078"/>
                <a:gd name="connsiteX5" fmla="*/ 1245632 w 1410178"/>
                <a:gd name="connsiteY5" fmla="*/ 987078 h 987078"/>
                <a:gd name="connsiteX6" fmla="*/ 164546 w 1410178"/>
                <a:gd name="connsiteY6" fmla="*/ 987078 h 987078"/>
                <a:gd name="connsiteX7" fmla="*/ 0 w 1410178"/>
                <a:gd name="connsiteY7" fmla="*/ 822532 h 987078"/>
                <a:gd name="connsiteX8" fmla="*/ 0 w 1410178"/>
                <a:gd name="connsiteY8" fmla="*/ 164546 h 98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0178" h="987078">
                  <a:moveTo>
                    <a:pt x="0" y="164546"/>
                  </a:moveTo>
                  <a:cubicBezTo>
                    <a:pt x="0" y="73670"/>
                    <a:pt x="73670" y="0"/>
                    <a:pt x="164546" y="0"/>
                  </a:cubicBezTo>
                  <a:lnTo>
                    <a:pt x="1245632" y="0"/>
                  </a:lnTo>
                  <a:cubicBezTo>
                    <a:pt x="1336508" y="0"/>
                    <a:pt x="1410178" y="73670"/>
                    <a:pt x="1410178" y="164546"/>
                  </a:cubicBezTo>
                  <a:lnTo>
                    <a:pt x="1410178" y="822532"/>
                  </a:lnTo>
                  <a:cubicBezTo>
                    <a:pt x="1410178" y="913408"/>
                    <a:pt x="1336508" y="987078"/>
                    <a:pt x="1245632" y="987078"/>
                  </a:cubicBezTo>
                  <a:lnTo>
                    <a:pt x="164546" y="987078"/>
                  </a:lnTo>
                  <a:cubicBezTo>
                    <a:pt x="73670" y="987078"/>
                    <a:pt x="0" y="913408"/>
                    <a:pt x="0" y="822532"/>
                  </a:cubicBezTo>
                  <a:lnTo>
                    <a:pt x="0" y="164546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3464687"/>
                <a:satOff val="-4813"/>
                <a:lumOff val="131"/>
                <a:alphaOff val="0"/>
              </a:schemeClr>
            </a:fillRef>
            <a:effectRef idx="2">
              <a:schemeClr val="accent4">
                <a:hueOff val="3464687"/>
                <a:satOff val="-4813"/>
                <a:lumOff val="131"/>
                <a:alphaOff val="0"/>
              </a:schemeClr>
            </a:effectRef>
            <a:fontRef idx="minor">
              <a:schemeClr val="lt1"/>
            </a:fontRef>
          </p:style>
          <p:txBody>
            <a:bodyPr lIns="105344" tIns="105344" rIns="105344" bIns="105344" spcCol="1270" anchor="ctr"/>
            <a:lstStyle/>
            <a:p>
              <a:pPr algn="ctr" defTabSz="6667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500" dirty="0"/>
                <a:t>Visualize the data (QC)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E09FBA0-540A-7D49-C680-7A7CCDDE185F}"/>
                </a:ext>
              </a:extLst>
            </p:cNvPr>
            <p:cNvSpPr/>
            <p:nvPr/>
          </p:nvSpPr>
          <p:spPr>
            <a:xfrm>
              <a:off x="3864898" y="2926795"/>
              <a:ext cx="1358932" cy="796760"/>
            </a:xfrm>
            <a:custGeom>
              <a:avLst/>
              <a:gdLst>
                <a:gd name="connsiteX0" fmla="*/ 0 w 1359461"/>
                <a:gd name="connsiteY0" fmla="*/ 0 h 797800"/>
                <a:gd name="connsiteX1" fmla="*/ 1359461 w 1359461"/>
                <a:gd name="connsiteY1" fmla="*/ 0 h 797800"/>
                <a:gd name="connsiteX2" fmla="*/ 1359461 w 1359461"/>
                <a:gd name="connsiteY2" fmla="*/ 797800 h 797800"/>
                <a:gd name="connsiteX3" fmla="*/ 0 w 1359461"/>
                <a:gd name="connsiteY3" fmla="*/ 797800 h 797800"/>
                <a:gd name="connsiteX4" fmla="*/ 0 w 1359461"/>
                <a:gd name="connsiteY4" fmla="*/ 0 h 79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9461" h="797800">
                  <a:moveTo>
                    <a:pt x="0" y="0"/>
                  </a:moveTo>
                  <a:lnTo>
                    <a:pt x="1359461" y="0"/>
                  </a:lnTo>
                  <a:lnTo>
                    <a:pt x="1359461" y="797800"/>
                  </a:lnTo>
                  <a:lnTo>
                    <a:pt x="0" y="7978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lIns="57150" tIns="57150" rIns="57150" bIns="57150" spcCol="1270" anchor="ctr"/>
            <a:lstStyle/>
            <a:p>
              <a:pPr marL="114300" lvl="1" indent="-114300" defTabSz="533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sz="1200" dirty="0"/>
                <a:t>Boxplot</a:t>
              </a:r>
            </a:p>
            <a:p>
              <a:pPr marL="114300" lvl="1" indent="-114300" defTabSz="533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sz="1200" dirty="0"/>
                <a:t>Scatterplot</a:t>
              </a:r>
            </a:p>
          </p:txBody>
        </p:sp>
        <p:sp>
          <p:nvSpPr>
            <p:cNvPr id="11" name="Bent-Up Arrow 10">
              <a:extLst>
                <a:ext uri="{FF2B5EF4-FFF2-40B4-BE49-F238E27FC236}">
                  <a16:creationId xmlns:a16="http://schemas.microsoft.com/office/drawing/2014/main" id="{26C2944D-0B08-0001-D97B-B47ABFB8A886}"/>
                </a:ext>
              </a:extLst>
            </p:cNvPr>
            <p:cNvSpPr/>
            <p:nvPr/>
          </p:nvSpPr>
          <p:spPr>
            <a:xfrm rot="5400000">
              <a:off x="4153476" y="4941764"/>
              <a:ext cx="837580" cy="953213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50000"/>
                <a:hueOff val="9979863"/>
                <a:satOff val="-11738"/>
                <a:lumOff val="11737"/>
                <a:alphaOff val="0"/>
              </a:schemeClr>
            </a:fillRef>
            <a:effectRef idx="2">
              <a:schemeClr val="accent4">
                <a:tint val="50000"/>
                <a:hueOff val="9979863"/>
                <a:satOff val="-11738"/>
                <a:lumOff val="11737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BFB0D1C-6C9F-2486-0EA8-A685F6FA01F0}"/>
                </a:ext>
              </a:extLst>
            </p:cNvPr>
            <p:cNvSpPr/>
            <p:nvPr/>
          </p:nvSpPr>
          <p:spPr>
            <a:xfrm>
              <a:off x="3768370" y="3954872"/>
              <a:ext cx="1553496" cy="987256"/>
            </a:xfrm>
            <a:custGeom>
              <a:avLst/>
              <a:gdLst>
                <a:gd name="connsiteX0" fmla="*/ 0 w 1410178"/>
                <a:gd name="connsiteY0" fmla="*/ 164546 h 987078"/>
                <a:gd name="connsiteX1" fmla="*/ 164546 w 1410178"/>
                <a:gd name="connsiteY1" fmla="*/ 0 h 987078"/>
                <a:gd name="connsiteX2" fmla="*/ 1245632 w 1410178"/>
                <a:gd name="connsiteY2" fmla="*/ 0 h 987078"/>
                <a:gd name="connsiteX3" fmla="*/ 1410178 w 1410178"/>
                <a:gd name="connsiteY3" fmla="*/ 164546 h 987078"/>
                <a:gd name="connsiteX4" fmla="*/ 1410178 w 1410178"/>
                <a:gd name="connsiteY4" fmla="*/ 822532 h 987078"/>
                <a:gd name="connsiteX5" fmla="*/ 1245632 w 1410178"/>
                <a:gd name="connsiteY5" fmla="*/ 987078 h 987078"/>
                <a:gd name="connsiteX6" fmla="*/ 164546 w 1410178"/>
                <a:gd name="connsiteY6" fmla="*/ 987078 h 987078"/>
                <a:gd name="connsiteX7" fmla="*/ 0 w 1410178"/>
                <a:gd name="connsiteY7" fmla="*/ 822532 h 987078"/>
                <a:gd name="connsiteX8" fmla="*/ 0 w 1410178"/>
                <a:gd name="connsiteY8" fmla="*/ 164546 h 98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0178" h="987078">
                  <a:moveTo>
                    <a:pt x="0" y="164546"/>
                  </a:moveTo>
                  <a:cubicBezTo>
                    <a:pt x="0" y="73670"/>
                    <a:pt x="73670" y="0"/>
                    <a:pt x="164546" y="0"/>
                  </a:cubicBezTo>
                  <a:lnTo>
                    <a:pt x="1245632" y="0"/>
                  </a:lnTo>
                  <a:cubicBezTo>
                    <a:pt x="1336508" y="0"/>
                    <a:pt x="1410178" y="73670"/>
                    <a:pt x="1410178" y="164546"/>
                  </a:cubicBezTo>
                  <a:lnTo>
                    <a:pt x="1410178" y="822532"/>
                  </a:lnTo>
                  <a:cubicBezTo>
                    <a:pt x="1410178" y="913408"/>
                    <a:pt x="1336508" y="987078"/>
                    <a:pt x="1245632" y="987078"/>
                  </a:cubicBezTo>
                  <a:lnTo>
                    <a:pt x="164546" y="987078"/>
                  </a:lnTo>
                  <a:cubicBezTo>
                    <a:pt x="73670" y="987078"/>
                    <a:pt x="0" y="913408"/>
                    <a:pt x="0" y="822532"/>
                  </a:cubicBezTo>
                  <a:lnTo>
                    <a:pt x="0" y="164546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6929375"/>
                <a:satOff val="-9627"/>
                <a:lumOff val="261"/>
                <a:alphaOff val="0"/>
              </a:schemeClr>
            </a:fillRef>
            <a:effectRef idx="2">
              <a:schemeClr val="accent4">
                <a:hueOff val="6929375"/>
                <a:satOff val="-9627"/>
                <a:lumOff val="261"/>
                <a:alphaOff val="0"/>
              </a:schemeClr>
            </a:effectRef>
            <a:fontRef idx="minor">
              <a:schemeClr val="lt1"/>
            </a:fontRef>
          </p:style>
          <p:txBody>
            <a:bodyPr lIns="105344" tIns="105344" rIns="105344" bIns="105344" spcCol="1270" anchor="ctr"/>
            <a:lstStyle/>
            <a:p>
              <a:pPr algn="ctr" defTabSz="6667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500" dirty="0"/>
                <a:t>Data Normalization </a:t>
              </a: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F42E7E1F-A1F8-3D75-838D-97C80EEB1397}"/>
                </a:ext>
              </a:extLst>
            </p:cNvPr>
            <p:cNvSpPr/>
            <p:nvPr/>
          </p:nvSpPr>
          <p:spPr>
            <a:xfrm>
              <a:off x="5386720" y="4022907"/>
              <a:ext cx="1895867" cy="798271"/>
            </a:xfrm>
            <a:custGeom>
              <a:avLst/>
              <a:gdLst>
                <a:gd name="connsiteX0" fmla="*/ 0 w 1634637"/>
                <a:gd name="connsiteY0" fmla="*/ 0 h 797800"/>
                <a:gd name="connsiteX1" fmla="*/ 1634637 w 1634637"/>
                <a:gd name="connsiteY1" fmla="*/ 0 h 797800"/>
                <a:gd name="connsiteX2" fmla="*/ 1634637 w 1634637"/>
                <a:gd name="connsiteY2" fmla="*/ 797800 h 797800"/>
                <a:gd name="connsiteX3" fmla="*/ 0 w 1634637"/>
                <a:gd name="connsiteY3" fmla="*/ 797800 h 797800"/>
                <a:gd name="connsiteX4" fmla="*/ 0 w 1634637"/>
                <a:gd name="connsiteY4" fmla="*/ 0 h 79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4637" h="797800">
                  <a:moveTo>
                    <a:pt x="0" y="0"/>
                  </a:moveTo>
                  <a:lnTo>
                    <a:pt x="1634637" y="0"/>
                  </a:lnTo>
                  <a:lnTo>
                    <a:pt x="1634637" y="797800"/>
                  </a:lnTo>
                  <a:lnTo>
                    <a:pt x="0" y="7978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lIns="57150" tIns="57150" rIns="57150" bIns="57150" spcCol="1270" anchor="ctr"/>
            <a:lstStyle/>
            <a:p>
              <a:pPr marL="114300" lvl="1" indent="-114300" defTabSz="533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sz="1200" dirty="0"/>
                <a:t>Log transformation</a:t>
              </a:r>
            </a:p>
            <a:p>
              <a:pPr marL="114300" lvl="1" indent="-114300" defTabSz="533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sz="1200" dirty="0"/>
                <a:t>Auto-scaling (Z score)</a:t>
              </a: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7FA00D1-2D53-617A-7EB6-38AD37DDB5D5}"/>
                </a:ext>
              </a:extLst>
            </p:cNvPr>
            <p:cNvSpPr/>
            <p:nvPr/>
          </p:nvSpPr>
          <p:spPr>
            <a:xfrm>
              <a:off x="5231370" y="5037376"/>
              <a:ext cx="1411720" cy="987256"/>
            </a:xfrm>
            <a:custGeom>
              <a:avLst/>
              <a:gdLst>
                <a:gd name="connsiteX0" fmla="*/ 0 w 1410178"/>
                <a:gd name="connsiteY0" fmla="*/ 164546 h 987078"/>
                <a:gd name="connsiteX1" fmla="*/ 164546 w 1410178"/>
                <a:gd name="connsiteY1" fmla="*/ 0 h 987078"/>
                <a:gd name="connsiteX2" fmla="*/ 1245632 w 1410178"/>
                <a:gd name="connsiteY2" fmla="*/ 0 h 987078"/>
                <a:gd name="connsiteX3" fmla="*/ 1410178 w 1410178"/>
                <a:gd name="connsiteY3" fmla="*/ 164546 h 987078"/>
                <a:gd name="connsiteX4" fmla="*/ 1410178 w 1410178"/>
                <a:gd name="connsiteY4" fmla="*/ 822532 h 987078"/>
                <a:gd name="connsiteX5" fmla="*/ 1245632 w 1410178"/>
                <a:gd name="connsiteY5" fmla="*/ 987078 h 987078"/>
                <a:gd name="connsiteX6" fmla="*/ 164546 w 1410178"/>
                <a:gd name="connsiteY6" fmla="*/ 987078 h 987078"/>
                <a:gd name="connsiteX7" fmla="*/ 0 w 1410178"/>
                <a:gd name="connsiteY7" fmla="*/ 822532 h 987078"/>
                <a:gd name="connsiteX8" fmla="*/ 0 w 1410178"/>
                <a:gd name="connsiteY8" fmla="*/ 164546 h 98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0178" h="987078">
                  <a:moveTo>
                    <a:pt x="0" y="164546"/>
                  </a:moveTo>
                  <a:cubicBezTo>
                    <a:pt x="0" y="73670"/>
                    <a:pt x="73670" y="0"/>
                    <a:pt x="164546" y="0"/>
                  </a:cubicBezTo>
                  <a:lnTo>
                    <a:pt x="1245632" y="0"/>
                  </a:lnTo>
                  <a:cubicBezTo>
                    <a:pt x="1336508" y="0"/>
                    <a:pt x="1410178" y="73670"/>
                    <a:pt x="1410178" y="164546"/>
                  </a:cubicBezTo>
                  <a:lnTo>
                    <a:pt x="1410178" y="822532"/>
                  </a:lnTo>
                  <a:cubicBezTo>
                    <a:pt x="1410178" y="913408"/>
                    <a:pt x="1336508" y="987078"/>
                    <a:pt x="1245632" y="987078"/>
                  </a:cubicBezTo>
                  <a:lnTo>
                    <a:pt x="164546" y="987078"/>
                  </a:lnTo>
                  <a:cubicBezTo>
                    <a:pt x="73670" y="987078"/>
                    <a:pt x="0" y="913408"/>
                    <a:pt x="0" y="822532"/>
                  </a:cubicBezTo>
                  <a:lnTo>
                    <a:pt x="0" y="164546"/>
                  </a:lnTo>
                  <a:close/>
                </a:path>
              </a:pathLst>
            </a:custGeom>
            <a:ln w="38100" cmpd="sng">
              <a:noFill/>
            </a:ln>
            <a:effectLst>
              <a:outerShdw blurRad="38100" dist="25400" dir="5400000" rotWithShape="0">
                <a:srgbClr val="FFFFFF">
                  <a:alpha val="75000"/>
                </a:srgbClr>
              </a:outerShdw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10394062"/>
                <a:satOff val="-14440"/>
                <a:lumOff val="392"/>
                <a:alphaOff val="0"/>
              </a:schemeClr>
            </a:fillRef>
            <a:effectRef idx="2">
              <a:schemeClr val="accent4">
                <a:hueOff val="10394062"/>
                <a:satOff val="-14440"/>
                <a:lumOff val="392"/>
                <a:alphaOff val="0"/>
              </a:schemeClr>
            </a:effectRef>
            <a:fontRef idx="minor">
              <a:schemeClr val="lt1"/>
            </a:fontRef>
          </p:style>
          <p:txBody>
            <a:bodyPr lIns="105344" tIns="105344" rIns="105344" bIns="105344" spcCol="1270" anchor="ctr"/>
            <a:lstStyle/>
            <a:p>
              <a:pPr algn="ctr" defTabSz="6667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500" dirty="0"/>
                <a:t>Statistics &amp; Machine Learning</a:t>
              </a: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1F249B8-A6B3-0C71-9A65-2FC7DCE8CE17}"/>
                </a:ext>
              </a:extLst>
            </p:cNvPr>
            <p:cNvSpPr/>
            <p:nvPr/>
          </p:nvSpPr>
          <p:spPr>
            <a:xfrm>
              <a:off x="6703421" y="5013186"/>
              <a:ext cx="2194501" cy="1012958"/>
            </a:xfrm>
            <a:custGeom>
              <a:avLst/>
              <a:gdLst>
                <a:gd name="connsiteX0" fmla="*/ 0 w 2194528"/>
                <a:gd name="connsiteY0" fmla="*/ 0 h 797800"/>
                <a:gd name="connsiteX1" fmla="*/ 2194528 w 2194528"/>
                <a:gd name="connsiteY1" fmla="*/ 0 h 797800"/>
                <a:gd name="connsiteX2" fmla="*/ 2194528 w 2194528"/>
                <a:gd name="connsiteY2" fmla="*/ 797800 h 797800"/>
                <a:gd name="connsiteX3" fmla="*/ 0 w 2194528"/>
                <a:gd name="connsiteY3" fmla="*/ 797800 h 797800"/>
                <a:gd name="connsiteX4" fmla="*/ 0 w 2194528"/>
                <a:gd name="connsiteY4" fmla="*/ 0 h 79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4528" h="797800">
                  <a:moveTo>
                    <a:pt x="0" y="0"/>
                  </a:moveTo>
                  <a:lnTo>
                    <a:pt x="2194528" y="0"/>
                  </a:lnTo>
                  <a:lnTo>
                    <a:pt x="2194528" y="797800"/>
                  </a:lnTo>
                  <a:lnTo>
                    <a:pt x="0" y="7978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lIns="45720" rIns="45720" spcCol="1270" anchor="ctr"/>
            <a:lstStyle/>
            <a:p>
              <a:pPr marL="114300" lvl="1" indent="-114300" defTabSz="533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sz="1100" dirty="0"/>
                <a:t>Fold changes, T-tests, ANOVA</a:t>
              </a:r>
            </a:p>
            <a:p>
              <a:pPr marL="114300" lvl="1" indent="-114300" defTabSz="533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sz="1100" dirty="0"/>
                <a:t>Multiple testing adjustment</a:t>
              </a:r>
            </a:p>
            <a:p>
              <a:pPr marL="114300" lvl="1" indent="-114300" defTabSz="533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sz="1100" dirty="0"/>
                <a:t>PCA overview</a:t>
              </a:r>
            </a:p>
            <a:p>
              <a:pPr marL="114300" lvl="1" indent="-114300" defTabSz="533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sz="1100" dirty="0"/>
                <a:t>Heatmap with clustering</a:t>
              </a:r>
            </a:p>
          </p:txBody>
        </p:sp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Content Placeholder 2">
            <a:extLst>
              <a:ext uri="{FF2B5EF4-FFF2-40B4-BE49-F238E27FC236}">
                <a16:creationId xmlns:a16="http://schemas.microsoft.com/office/drawing/2014/main" id="{24222449-7FB6-45C2-4DE3-70066C1598A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8475" y="1851025"/>
            <a:ext cx="8147050" cy="4364038"/>
          </a:xfrm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For balanced data</a:t>
            </a:r>
          </a:p>
          <a:p>
            <a:pPr lvl="1"/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Accuracy: 9/13 correct =&gt; 69% accuracy</a:t>
            </a:r>
          </a:p>
          <a:p>
            <a:pPr lvl="1"/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Error rate: 1 – accuracy =&gt; 31%</a:t>
            </a:r>
          </a:p>
          <a:p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Not suitable for imbalanced data </a:t>
            </a:r>
          </a:p>
          <a:p>
            <a:pPr lvl="1"/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In a population, cancer incidence is low: ~5 cases in 1000 people. If a classifier predict all people to be healthy, then it is 99.5% accurate (majority vote)</a:t>
            </a:r>
          </a:p>
        </p:txBody>
      </p:sp>
      <p:sp>
        <p:nvSpPr>
          <p:cNvPr id="117762" name="Rectangle 2">
            <a:extLst>
              <a:ext uri="{FF2B5EF4-FFF2-40B4-BE49-F238E27FC236}">
                <a16:creationId xmlns:a16="http://schemas.microsoft.com/office/drawing/2014/main" id="{F49A5BA8-6520-457B-13DC-669E33B176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75" y="309563"/>
            <a:ext cx="8147050" cy="131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4400">
                <a:solidFill>
                  <a:schemeClr val="tx1"/>
                </a:solidFill>
              </a:rPr>
              <a:t>Assessing </a:t>
            </a:r>
            <a:r>
              <a:rPr lang="en-US" altLang="en-US" sz="4400">
                <a:solidFill>
                  <a:srgbClr val="0000FF"/>
                </a:solidFill>
              </a:rPr>
              <a:t>Classification </a:t>
            </a:r>
            <a:r>
              <a:rPr lang="en-US" altLang="en-US" sz="4400">
                <a:solidFill>
                  <a:schemeClr val="tx1"/>
                </a:solidFill>
              </a:rPr>
              <a:t>Model Performance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Title 1">
            <a:extLst>
              <a:ext uri="{FF2B5EF4-FFF2-40B4-BE49-F238E27FC236}">
                <a16:creationId xmlns:a16="http://schemas.microsoft.com/office/drawing/2014/main" id="{2B197C5F-4720-4773-8FAA-1C2F598185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Evaluating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96BBD-0721-4513-1B7F-444C55224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>
                <a:latin typeface="Arial"/>
                <a:cs typeface="Arial"/>
              </a:rPr>
              <a:t>Basic concepts</a:t>
            </a:r>
          </a:p>
          <a:p>
            <a:pPr lvl="1">
              <a:defRPr/>
            </a:pPr>
            <a:r>
              <a:rPr lang="en-US" dirty="0">
                <a:latin typeface="Arial"/>
                <a:cs typeface="Arial"/>
              </a:rPr>
              <a:t>True positives (TP)</a:t>
            </a:r>
          </a:p>
          <a:p>
            <a:pPr lvl="1">
              <a:defRPr/>
            </a:pPr>
            <a:r>
              <a:rPr lang="en-US" dirty="0">
                <a:latin typeface="Arial"/>
                <a:cs typeface="Arial"/>
              </a:rPr>
              <a:t>True negatives (TN)</a:t>
            </a:r>
          </a:p>
          <a:p>
            <a:pPr lvl="1">
              <a:defRPr/>
            </a:pPr>
            <a:r>
              <a:rPr lang="en-US" dirty="0">
                <a:latin typeface="Arial"/>
                <a:cs typeface="Arial"/>
              </a:rPr>
              <a:t>False positives (FP) </a:t>
            </a:r>
          </a:p>
          <a:p>
            <a:pPr lvl="1">
              <a:defRPr/>
            </a:pPr>
            <a:r>
              <a:rPr lang="en-US" dirty="0">
                <a:latin typeface="Arial"/>
                <a:cs typeface="Arial"/>
              </a:rPr>
              <a:t>False negatives (FN). </a:t>
            </a:r>
          </a:p>
          <a:p>
            <a:pPr lvl="1">
              <a:defRPr/>
            </a:pPr>
            <a:r>
              <a:rPr lang="en-US" dirty="0">
                <a:latin typeface="Arial"/>
                <a:cs typeface="Arial"/>
              </a:rPr>
              <a:t>Sensitivity (</a:t>
            </a:r>
            <a:r>
              <a:rPr lang="en-US" dirty="0" err="1">
                <a:latin typeface="Arial"/>
                <a:cs typeface="Arial"/>
              </a:rPr>
              <a:t>Sn</a:t>
            </a:r>
            <a:r>
              <a:rPr lang="en-US" dirty="0">
                <a:latin typeface="Arial"/>
                <a:cs typeface="Arial"/>
              </a:rPr>
              <a:t>) </a:t>
            </a:r>
          </a:p>
          <a:p>
            <a:pPr lvl="1">
              <a:defRPr/>
            </a:pPr>
            <a:r>
              <a:rPr lang="en-US" dirty="0">
                <a:latin typeface="Arial"/>
                <a:cs typeface="Arial"/>
              </a:rPr>
              <a:t>Specificity (</a:t>
            </a:r>
            <a:r>
              <a:rPr lang="en-US" dirty="0" err="1">
                <a:latin typeface="Arial"/>
                <a:cs typeface="Arial"/>
              </a:rPr>
              <a:t>Sp</a:t>
            </a:r>
            <a:r>
              <a:rPr lang="en-US" dirty="0">
                <a:latin typeface="Arial"/>
                <a:cs typeface="Arial"/>
              </a:rPr>
              <a:t>)</a:t>
            </a:r>
          </a:p>
          <a:p>
            <a:pPr>
              <a:defRPr/>
            </a:pPr>
            <a:r>
              <a:rPr lang="en-US" dirty="0" err="1">
                <a:latin typeface="Arial"/>
                <a:cs typeface="Arial"/>
              </a:rPr>
              <a:t>Sn</a:t>
            </a:r>
            <a:r>
              <a:rPr lang="en-US" dirty="0">
                <a:latin typeface="Arial"/>
                <a:cs typeface="Arial"/>
              </a:rPr>
              <a:t> (sensitivity) = True positive rate</a:t>
            </a:r>
          </a:p>
          <a:p>
            <a:pPr>
              <a:defRPr/>
            </a:pPr>
            <a:r>
              <a:rPr lang="en-US" dirty="0" err="1">
                <a:latin typeface="Arial"/>
                <a:cs typeface="Arial"/>
              </a:rPr>
              <a:t>Sp</a:t>
            </a:r>
            <a:r>
              <a:rPr lang="en-US" dirty="0">
                <a:latin typeface="Arial"/>
                <a:cs typeface="Arial"/>
              </a:rPr>
              <a:t> (specificity) = True negative rate</a:t>
            </a:r>
            <a:r>
              <a:rPr lang="en-US" dirty="0"/>
              <a:t> </a:t>
            </a:r>
          </a:p>
        </p:txBody>
      </p:sp>
      <p:sp>
        <p:nvSpPr>
          <p:cNvPr id="118787" name="Slide Number Placeholder 3">
            <a:extLst>
              <a:ext uri="{FF2B5EF4-FFF2-40B4-BE49-F238E27FC236}">
                <a16:creationId xmlns:a16="http://schemas.microsoft.com/office/drawing/2014/main" id="{41136F12-5656-541B-D4C7-1F15C01A2F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18313" y="6356350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>
              <a:spcBef>
                <a:spcPct val="0"/>
              </a:spcBef>
              <a:buClrTx/>
              <a:buFontTx/>
              <a:buNone/>
            </a:pPr>
            <a:fld id="{1EC4A1B1-5D6F-473E-B9CC-62DF95142464}" type="slidenum">
              <a:rPr lang="en-US" altLang="en-US" sz="1400" b="0" smtClean="0">
                <a:solidFill>
                  <a:schemeClr val="tx1"/>
                </a:solidFill>
              </a:rPr>
              <a:pPr algn="l">
                <a:spcBef>
                  <a:spcPct val="0"/>
                </a:spcBef>
                <a:buClrTx/>
                <a:buFontTx/>
                <a:buNone/>
              </a:pPr>
              <a:t>81</a:t>
            </a:fld>
            <a:endParaRPr lang="en-US" altLang="en-US" sz="1400" b="0">
              <a:solidFill>
                <a:schemeClr val="tx1"/>
              </a:solidFill>
            </a:endParaRPr>
          </a:p>
        </p:txBody>
      </p:sp>
      <p:pic>
        <p:nvPicPr>
          <p:cNvPr id="118788" name="Picture 4">
            <a:extLst>
              <a:ext uri="{FF2B5EF4-FFF2-40B4-BE49-F238E27FC236}">
                <a16:creationId xmlns:a16="http://schemas.microsoft.com/office/drawing/2014/main" id="{35F30B1D-7D55-A8CC-719D-F8E77A54A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2276475"/>
            <a:ext cx="405765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Title 1">
            <a:extLst>
              <a:ext uri="{FF2B5EF4-FFF2-40B4-BE49-F238E27FC236}">
                <a16:creationId xmlns:a16="http://schemas.microsoft.com/office/drawing/2014/main" id="{49681FA7-F43D-4E48-50F8-95A646A814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An Example</a:t>
            </a:r>
          </a:p>
        </p:txBody>
      </p:sp>
      <p:grpSp>
        <p:nvGrpSpPr>
          <p:cNvPr id="119810" name="Group 4">
            <a:extLst>
              <a:ext uri="{FF2B5EF4-FFF2-40B4-BE49-F238E27FC236}">
                <a16:creationId xmlns:a16="http://schemas.microsoft.com/office/drawing/2014/main" id="{999509A7-1B5A-F61A-D8CA-91D3A43FA9C0}"/>
              </a:ext>
            </a:extLst>
          </p:cNvPr>
          <p:cNvGrpSpPr>
            <a:grpSpLocks/>
          </p:cNvGrpSpPr>
          <p:nvPr/>
        </p:nvGrpSpPr>
        <p:grpSpPr bwMode="auto">
          <a:xfrm>
            <a:off x="744538" y="1890713"/>
            <a:ext cx="8070850" cy="2732087"/>
            <a:chOff x="743922" y="3076326"/>
            <a:chExt cx="8071372" cy="2329670"/>
          </a:xfrm>
        </p:grpSpPr>
        <p:sp>
          <p:nvSpPr>
            <p:cNvPr id="119829" name="Line 7">
              <a:extLst>
                <a:ext uri="{FF2B5EF4-FFF2-40B4-BE49-F238E27FC236}">
                  <a16:creationId xmlns:a16="http://schemas.microsoft.com/office/drawing/2014/main" id="{26F59B97-9873-681F-6585-B3E8A179D7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25648" y="3179205"/>
              <a:ext cx="0" cy="222679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grpSp>
          <p:nvGrpSpPr>
            <p:cNvPr id="119830" name="Group 8">
              <a:extLst>
                <a:ext uri="{FF2B5EF4-FFF2-40B4-BE49-F238E27FC236}">
                  <a16:creationId xmlns:a16="http://schemas.microsoft.com/office/drawing/2014/main" id="{AACB0EF3-7422-5B11-AD3E-673CADBE38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3922" y="3076326"/>
              <a:ext cx="4005895" cy="388874"/>
              <a:chOff x="470" y="1065"/>
              <a:chExt cx="2554" cy="327"/>
            </a:xfrm>
          </p:grpSpPr>
          <p:sp>
            <p:nvSpPr>
              <p:cNvPr id="119834" name="Line 9">
                <a:extLst>
                  <a:ext uri="{FF2B5EF4-FFF2-40B4-BE49-F238E27FC236}">
                    <a16:creationId xmlns:a16="http://schemas.microsoft.com/office/drawing/2014/main" id="{55279A59-82F6-3BF9-70F4-7A44B18483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72" y="1392"/>
                <a:ext cx="2349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19835" name="Text Box 10">
                <a:extLst>
                  <a:ext uri="{FF2B5EF4-FFF2-40B4-BE49-F238E27FC236}">
                    <a16:creationId xmlns:a16="http://schemas.microsoft.com/office/drawing/2014/main" id="{7D235327-8931-D4EC-E7DE-71837D50C6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0" y="1065"/>
                <a:ext cx="2554" cy="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en-US" sz="2000">
                    <a:solidFill>
                      <a:srgbClr val="000090"/>
                    </a:solidFill>
                  </a:rPr>
                  <a:t>Call these patients </a:t>
                </a:r>
                <a:r>
                  <a:rPr lang="ja-JP" altLang="en-US" sz="2000">
                    <a:solidFill>
                      <a:srgbClr val="000090"/>
                    </a:solidFill>
                  </a:rPr>
                  <a:t>“</a:t>
                </a:r>
                <a:r>
                  <a:rPr lang="en-US" altLang="ja-JP" sz="2000">
                    <a:solidFill>
                      <a:srgbClr val="000090"/>
                    </a:solidFill>
                  </a:rPr>
                  <a:t>negative</a:t>
                </a:r>
                <a:r>
                  <a:rPr lang="ja-JP" altLang="en-US" sz="2000">
                    <a:solidFill>
                      <a:srgbClr val="000090"/>
                    </a:solidFill>
                  </a:rPr>
                  <a:t>”</a:t>
                </a:r>
                <a:endParaRPr lang="en-US" altLang="en-US" sz="2000">
                  <a:solidFill>
                    <a:srgbClr val="000090"/>
                  </a:solidFill>
                </a:endParaRPr>
              </a:p>
            </p:txBody>
          </p:sp>
        </p:grpSp>
        <p:grpSp>
          <p:nvGrpSpPr>
            <p:cNvPr id="119831" name="Group 11">
              <a:extLst>
                <a:ext uri="{FF2B5EF4-FFF2-40B4-BE49-F238E27FC236}">
                  <a16:creationId xmlns:a16="http://schemas.microsoft.com/office/drawing/2014/main" id="{AACD15AD-1A4B-07C0-1A0A-82CD05B404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00379" y="3076326"/>
              <a:ext cx="3914915" cy="388874"/>
              <a:chOff x="3120" y="1065"/>
              <a:chExt cx="2496" cy="327"/>
            </a:xfrm>
          </p:grpSpPr>
          <p:sp>
            <p:nvSpPr>
              <p:cNvPr id="119832" name="Line 12">
                <a:extLst>
                  <a:ext uri="{FF2B5EF4-FFF2-40B4-BE49-F238E27FC236}">
                    <a16:creationId xmlns:a16="http://schemas.microsoft.com/office/drawing/2014/main" id="{8F45A7D5-09AE-EBCD-0E88-5DB753F70F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0" y="1392"/>
                <a:ext cx="206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19833" name="Text Box 13">
                <a:extLst>
                  <a:ext uri="{FF2B5EF4-FFF2-40B4-BE49-F238E27FC236}">
                    <a16:creationId xmlns:a16="http://schemas.microsoft.com/office/drawing/2014/main" id="{41A59734-93C9-73FF-0889-E2E9AC8224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20" y="1065"/>
                <a:ext cx="2496" cy="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en-US" sz="2000">
                    <a:solidFill>
                      <a:srgbClr val="000090"/>
                    </a:solidFill>
                  </a:rPr>
                  <a:t>Call these patients </a:t>
                </a:r>
                <a:r>
                  <a:rPr lang="ja-JP" altLang="en-US" sz="2000">
                    <a:solidFill>
                      <a:srgbClr val="000090"/>
                    </a:solidFill>
                  </a:rPr>
                  <a:t>“</a:t>
                </a:r>
                <a:r>
                  <a:rPr lang="en-US" altLang="ja-JP" sz="2000">
                    <a:solidFill>
                      <a:srgbClr val="000090"/>
                    </a:solidFill>
                  </a:rPr>
                  <a:t>positive</a:t>
                </a:r>
                <a:r>
                  <a:rPr lang="ja-JP" altLang="en-US" sz="2000">
                    <a:solidFill>
                      <a:srgbClr val="000090"/>
                    </a:solidFill>
                  </a:rPr>
                  <a:t>”</a:t>
                </a:r>
                <a:endParaRPr lang="en-US" altLang="en-US" sz="2000">
                  <a:solidFill>
                    <a:srgbClr val="000090"/>
                  </a:solidFill>
                </a:endParaRPr>
              </a:p>
            </p:txBody>
          </p:sp>
        </p:grpSp>
      </p:grpSp>
      <p:sp>
        <p:nvSpPr>
          <p:cNvPr id="119811" name="Freeform 13">
            <a:extLst>
              <a:ext uri="{FF2B5EF4-FFF2-40B4-BE49-F238E27FC236}">
                <a16:creationId xmlns:a16="http://schemas.microsoft.com/office/drawing/2014/main" id="{0AA4E63F-B881-420F-FF1F-38D6B15F1C00}"/>
              </a:ext>
            </a:extLst>
          </p:cNvPr>
          <p:cNvSpPr>
            <a:spLocks/>
          </p:cNvSpPr>
          <p:nvPr/>
        </p:nvSpPr>
        <p:spPr bwMode="auto">
          <a:xfrm>
            <a:off x="4824413" y="3146425"/>
            <a:ext cx="2560637" cy="1368425"/>
          </a:xfrm>
          <a:custGeom>
            <a:avLst/>
            <a:gdLst>
              <a:gd name="T0" fmla="*/ 0 w 1632"/>
              <a:gd name="T1" fmla="*/ 2147483646 h 1151"/>
              <a:gd name="T2" fmla="*/ 2147483646 w 1632"/>
              <a:gd name="T3" fmla="*/ 2147483646 h 1151"/>
              <a:gd name="T4" fmla="*/ 2147483646 w 1632"/>
              <a:gd name="T5" fmla="*/ 2147483646 h 1151"/>
              <a:gd name="T6" fmla="*/ 2147483646 w 1632"/>
              <a:gd name="T7" fmla="*/ 2147483646 h 1151"/>
              <a:gd name="T8" fmla="*/ 2147483646 w 1632"/>
              <a:gd name="T9" fmla="*/ 2147483646 h 1151"/>
              <a:gd name="T10" fmla="*/ 2147483646 w 1632"/>
              <a:gd name="T11" fmla="*/ 0 h 1151"/>
              <a:gd name="T12" fmla="*/ 2147483646 w 1632"/>
              <a:gd name="T13" fmla="*/ 2147483646 h 1151"/>
              <a:gd name="T14" fmla="*/ 2147483646 w 1632"/>
              <a:gd name="T15" fmla="*/ 2147483646 h 1151"/>
              <a:gd name="T16" fmla="*/ 2147483646 w 1632"/>
              <a:gd name="T17" fmla="*/ 2147483646 h 1151"/>
              <a:gd name="T18" fmla="*/ 2147483646 w 1632"/>
              <a:gd name="T19" fmla="*/ 2147483646 h 1151"/>
              <a:gd name="T20" fmla="*/ 2147483646 w 1632"/>
              <a:gd name="T21" fmla="*/ 2147483646 h 1151"/>
              <a:gd name="T22" fmla="*/ 2147483646 w 1632"/>
              <a:gd name="T23" fmla="*/ 2147483646 h 1151"/>
              <a:gd name="T24" fmla="*/ 2147483646 w 1632"/>
              <a:gd name="T25" fmla="*/ 2147483646 h 1151"/>
              <a:gd name="T26" fmla="*/ 2147483646 w 1632"/>
              <a:gd name="T27" fmla="*/ 2147483646 h 1151"/>
              <a:gd name="T28" fmla="*/ 2147483646 w 1632"/>
              <a:gd name="T29" fmla="*/ 2147483646 h 1151"/>
              <a:gd name="T30" fmla="*/ 2147483646 w 1632"/>
              <a:gd name="T31" fmla="*/ 2147483646 h 1151"/>
              <a:gd name="T32" fmla="*/ 2147483646 w 1632"/>
              <a:gd name="T33" fmla="*/ 2147483646 h 1151"/>
              <a:gd name="T34" fmla="*/ 0 w 1632"/>
              <a:gd name="T35" fmla="*/ 2147483646 h 1151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632" h="1151">
                <a:moveTo>
                  <a:pt x="0" y="428"/>
                </a:moveTo>
                <a:lnTo>
                  <a:pt x="48" y="332"/>
                </a:lnTo>
                <a:lnTo>
                  <a:pt x="92" y="280"/>
                </a:lnTo>
                <a:lnTo>
                  <a:pt x="172" y="172"/>
                </a:lnTo>
                <a:lnTo>
                  <a:pt x="240" y="92"/>
                </a:lnTo>
                <a:lnTo>
                  <a:pt x="324" y="0"/>
                </a:lnTo>
                <a:lnTo>
                  <a:pt x="408" y="12"/>
                </a:lnTo>
                <a:lnTo>
                  <a:pt x="480" y="52"/>
                </a:lnTo>
                <a:lnTo>
                  <a:pt x="576" y="236"/>
                </a:lnTo>
                <a:lnTo>
                  <a:pt x="672" y="428"/>
                </a:lnTo>
                <a:lnTo>
                  <a:pt x="768" y="668"/>
                </a:lnTo>
                <a:lnTo>
                  <a:pt x="879" y="848"/>
                </a:lnTo>
                <a:lnTo>
                  <a:pt x="1080" y="1016"/>
                </a:lnTo>
                <a:lnTo>
                  <a:pt x="1156" y="1088"/>
                </a:lnTo>
                <a:lnTo>
                  <a:pt x="1419" y="1115"/>
                </a:lnTo>
                <a:lnTo>
                  <a:pt x="1632" y="1142"/>
                </a:lnTo>
                <a:lnTo>
                  <a:pt x="3" y="1151"/>
                </a:lnTo>
                <a:lnTo>
                  <a:pt x="0" y="428"/>
                </a:lnTo>
                <a:close/>
              </a:path>
            </a:pathLst>
          </a:custGeom>
          <a:solidFill>
            <a:srgbClr val="0000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19812" name="AutoShape 16">
            <a:extLst>
              <a:ext uri="{FF2B5EF4-FFF2-40B4-BE49-F238E27FC236}">
                <a16:creationId xmlns:a16="http://schemas.microsoft.com/office/drawing/2014/main" id="{4305E9EC-31AE-11AE-B8B6-53ECF4BC0970}"/>
              </a:ext>
            </a:extLst>
          </p:cNvPr>
          <p:cNvSpPr>
            <a:spLocks/>
          </p:cNvSpPr>
          <p:nvPr/>
        </p:nvSpPr>
        <p:spPr bwMode="auto">
          <a:xfrm>
            <a:off x="6029325" y="2811463"/>
            <a:ext cx="2554288" cy="369887"/>
          </a:xfrm>
          <a:prstGeom prst="borderCallout1">
            <a:avLst>
              <a:gd name="adj1" fmla="val 48194"/>
              <a:gd name="adj2" fmla="val -648"/>
              <a:gd name="adj3" fmla="val 260444"/>
              <a:gd name="adj4" fmla="val -24949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90"/>
                </a:solidFill>
              </a:rPr>
              <a:t>True Positives (TP)</a:t>
            </a:r>
          </a:p>
        </p:txBody>
      </p:sp>
      <p:sp>
        <p:nvSpPr>
          <p:cNvPr id="119813" name="Freeform 16">
            <a:extLst>
              <a:ext uri="{FF2B5EF4-FFF2-40B4-BE49-F238E27FC236}">
                <a16:creationId xmlns:a16="http://schemas.microsoft.com/office/drawing/2014/main" id="{BE45BEED-117F-406E-4A63-8C2B79493563}"/>
              </a:ext>
            </a:extLst>
          </p:cNvPr>
          <p:cNvSpPr>
            <a:spLocks/>
          </p:cNvSpPr>
          <p:nvPr/>
        </p:nvSpPr>
        <p:spPr bwMode="auto">
          <a:xfrm>
            <a:off x="4821238" y="4141788"/>
            <a:ext cx="1258887" cy="369887"/>
          </a:xfrm>
          <a:custGeom>
            <a:avLst/>
            <a:gdLst>
              <a:gd name="T0" fmla="*/ 2147483646 w 802"/>
              <a:gd name="T1" fmla="*/ 2147483646 h 311"/>
              <a:gd name="T2" fmla="*/ 0 w 802"/>
              <a:gd name="T3" fmla="*/ 0 h 311"/>
              <a:gd name="T4" fmla="*/ 2147483646 w 802"/>
              <a:gd name="T5" fmla="*/ 2147483646 h 311"/>
              <a:gd name="T6" fmla="*/ 2147483646 w 802"/>
              <a:gd name="T7" fmla="*/ 2147483646 h 311"/>
              <a:gd name="T8" fmla="*/ 2147483646 w 802"/>
              <a:gd name="T9" fmla="*/ 2147483646 h 311"/>
              <a:gd name="T10" fmla="*/ 2147483646 w 802"/>
              <a:gd name="T11" fmla="*/ 2147483646 h 311"/>
              <a:gd name="T12" fmla="*/ 2147483646 w 802"/>
              <a:gd name="T13" fmla="*/ 2147483646 h 311"/>
              <a:gd name="T14" fmla="*/ 2147483646 w 802"/>
              <a:gd name="T15" fmla="*/ 2147483646 h 31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802" h="311">
                <a:moveTo>
                  <a:pt x="2" y="308"/>
                </a:moveTo>
                <a:lnTo>
                  <a:pt x="0" y="0"/>
                </a:lnTo>
                <a:lnTo>
                  <a:pt x="88" y="109"/>
                </a:lnTo>
                <a:lnTo>
                  <a:pt x="151" y="166"/>
                </a:lnTo>
                <a:lnTo>
                  <a:pt x="292" y="211"/>
                </a:lnTo>
                <a:lnTo>
                  <a:pt x="494" y="260"/>
                </a:lnTo>
                <a:lnTo>
                  <a:pt x="802" y="311"/>
                </a:lnTo>
                <a:lnTo>
                  <a:pt x="2" y="308"/>
                </a:lnTo>
                <a:close/>
              </a:path>
            </a:pathLst>
          </a:custGeom>
          <a:solidFill>
            <a:srgbClr val="D80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19814" name="AutoShape 16">
            <a:extLst>
              <a:ext uri="{FF2B5EF4-FFF2-40B4-BE49-F238E27FC236}">
                <a16:creationId xmlns:a16="http://schemas.microsoft.com/office/drawing/2014/main" id="{25F6A381-FA4D-E6D1-1ED8-63CD8D97D003}"/>
              </a:ext>
            </a:extLst>
          </p:cNvPr>
          <p:cNvSpPr>
            <a:spLocks/>
          </p:cNvSpPr>
          <p:nvPr/>
        </p:nvSpPr>
        <p:spPr bwMode="auto">
          <a:xfrm>
            <a:off x="6524625" y="4711700"/>
            <a:ext cx="2368550" cy="369888"/>
          </a:xfrm>
          <a:prstGeom prst="borderCallout1">
            <a:avLst>
              <a:gd name="adj1" fmla="val 13690"/>
              <a:gd name="adj2" fmla="val -4153"/>
              <a:gd name="adj3" fmla="val -75588"/>
              <a:gd name="adj4" fmla="val -66444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90"/>
                </a:solidFill>
              </a:rPr>
              <a:t>False Positives (FP)</a:t>
            </a:r>
          </a:p>
        </p:txBody>
      </p:sp>
      <p:sp>
        <p:nvSpPr>
          <p:cNvPr id="119815" name="Freeform 15">
            <a:extLst>
              <a:ext uri="{FF2B5EF4-FFF2-40B4-BE49-F238E27FC236}">
                <a16:creationId xmlns:a16="http://schemas.microsoft.com/office/drawing/2014/main" id="{69AA9CCC-231F-6C4B-9801-A3E58FE2B9F0}"/>
              </a:ext>
            </a:extLst>
          </p:cNvPr>
          <p:cNvSpPr>
            <a:spLocks/>
          </p:cNvSpPr>
          <p:nvPr/>
        </p:nvSpPr>
        <p:spPr bwMode="auto">
          <a:xfrm>
            <a:off x="3544888" y="3651250"/>
            <a:ext cx="1279525" cy="857250"/>
          </a:xfrm>
          <a:custGeom>
            <a:avLst/>
            <a:gdLst>
              <a:gd name="T0" fmla="*/ 2147483646 w 816"/>
              <a:gd name="T1" fmla="*/ 0 h 720"/>
              <a:gd name="T2" fmla="*/ 2147483646 w 816"/>
              <a:gd name="T3" fmla="*/ 2147483646 h 720"/>
              <a:gd name="T4" fmla="*/ 0 w 816"/>
              <a:gd name="T5" fmla="*/ 2147483646 h 720"/>
              <a:gd name="T6" fmla="*/ 2147483646 w 816"/>
              <a:gd name="T7" fmla="*/ 2147483646 h 720"/>
              <a:gd name="T8" fmla="*/ 2147483646 w 816"/>
              <a:gd name="T9" fmla="*/ 2147483646 h 720"/>
              <a:gd name="T10" fmla="*/ 2147483646 w 816"/>
              <a:gd name="T11" fmla="*/ 2147483646 h 720"/>
              <a:gd name="T12" fmla="*/ 2147483646 w 816"/>
              <a:gd name="T13" fmla="*/ 2147483646 h 720"/>
              <a:gd name="T14" fmla="*/ 2147483646 w 816"/>
              <a:gd name="T15" fmla="*/ 2147483646 h 720"/>
              <a:gd name="T16" fmla="*/ 2147483646 w 816"/>
              <a:gd name="T17" fmla="*/ 2147483646 h 720"/>
              <a:gd name="T18" fmla="*/ 2147483646 w 816"/>
              <a:gd name="T19" fmla="*/ 2147483646 h 720"/>
              <a:gd name="T20" fmla="*/ 2147483646 w 816"/>
              <a:gd name="T21" fmla="*/ 0 h 72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816" h="720">
                <a:moveTo>
                  <a:pt x="816" y="0"/>
                </a:moveTo>
                <a:lnTo>
                  <a:pt x="816" y="720"/>
                </a:lnTo>
                <a:lnTo>
                  <a:pt x="0" y="720"/>
                </a:lnTo>
                <a:lnTo>
                  <a:pt x="240" y="672"/>
                </a:lnTo>
                <a:lnTo>
                  <a:pt x="432" y="624"/>
                </a:lnTo>
                <a:lnTo>
                  <a:pt x="480" y="576"/>
                </a:lnTo>
                <a:lnTo>
                  <a:pt x="528" y="528"/>
                </a:lnTo>
                <a:lnTo>
                  <a:pt x="624" y="384"/>
                </a:lnTo>
                <a:lnTo>
                  <a:pt x="672" y="288"/>
                </a:lnTo>
                <a:lnTo>
                  <a:pt x="720" y="192"/>
                </a:lnTo>
                <a:lnTo>
                  <a:pt x="816" y="0"/>
                </a:lnTo>
                <a:close/>
              </a:path>
            </a:pathLst>
          </a:custGeom>
          <a:solidFill>
            <a:srgbClr val="0000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19816" name="AutoShape 16">
            <a:extLst>
              <a:ext uri="{FF2B5EF4-FFF2-40B4-BE49-F238E27FC236}">
                <a16:creationId xmlns:a16="http://schemas.microsoft.com/office/drawing/2014/main" id="{AFF1AAB4-1A8E-7295-3A64-96FDAB11B5C4}"/>
              </a:ext>
            </a:extLst>
          </p:cNvPr>
          <p:cNvSpPr>
            <a:spLocks/>
          </p:cNvSpPr>
          <p:nvPr/>
        </p:nvSpPr>
        <p:spPr bwMode="auto">
          <a:xfrm>
            <a:off x="611188" y="4797425"/>
            <a:ext cx="2449512" cy="369888"/>
          </a:xfrm>
          <a:prstGeom prst="borderCallout1">
            <a:avLst>
              <a:gd name="adj1" fmla="val 13690"/>
              <a:gd name="adj2" fmla="val 103894"/>
              <a:gd name="adj3" fmla="val -113815"/>
              <a:gd name="adj4" fmla="val 164449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90"/>
                </a:solidFill>
              </a:rPr>
              <a:t>False Negatives (FN)</a:t>
            </a:r>
          </a:p>
        </p:txBody>
      </p:sp>
      <p:sp>
        <p:nvSpPr>
          <p:cNvPr id="119817" name="Freeform 15">
            <a:extLst>
              <a:ext uri="{FF2B5EF4-FFF2-40B4-BE49-F238E27FC236}">
                <a16:creationId xmlns:a16="http://schemas.microsoft.com/office/drawing/2014/main" id="{85A4F882-D681-8014-3637-371747A14BF5}"/>
              </a:ext>
            </a:extLst>
          </p:cNvPr>
          <p:cNvSpPr>
            <a:spLocks/>
          </p:cNvSpPr>
          <p:nvPr/>
        </p:nvSpPr>
        <p:spPr bwMode="auto">
          <a:xfrm>
            <a:off x="1660525" y="3144838"/>
            <a:ext cx="3160713" cy="1370012"/>
          </a:xfrm>
          <a:custGeom>
            <a:avLst/>
            <a:gdLst>
              <a:gd name="T0" fmla="*/ 0 w 2016"/>
              <a:gd name="T1" fmla="*/ 2147483646 h 1152"/>
              <a:gd name="T2" fmla="*/ 2147483646 w 2016"/>
              <a:gd name="T3" fmla="*/ 2147483646 h 1152"/>
              <a:gd name="T4" fmla="*/ 2147483646 w 2016"/>
              <a:gd name="T5" fmla="*/ 2147483646 h 1152"/>
              <a:gd name="T6" fmla="*/ 2147483646 w 2016"/>
              <a:gd name="T7" fmla="*/ 2147483646 h 1152"/>
              <a:gd name="T8" fmla="*/ 2147483646 w 2016"/>
              <a:gd name="T9" fmla="*/ 2147483646 h 1152"/>
              <a:gd name="T10" fmla="*/ 2147483646 w 2016"/>
              <a:gd name="T11" fmla="*/ 2147483646 h 1152"/>
              <a:gd name="T12" fmla="*/ 2147483646 w 2016"/>
              <a:gd name="T13" fmla="*/ 2147483646 h 1152"/>
              <a:gd name="T14" fmla="*/ 2147483646 w 2016"/>
              <a:gd name="T15" fmla="*/ 2147483646 h 1152"/>
              <a:gd name="T16" fmla="*/ 2147483646 w 2016"/>
              <a:gd name="T17" fmla="*/ 2147483646 h 1152"/>
              <a:gd name="T18" fmla="*/ 2147483646 w 2016"/>
              <a:gd name="T19" fmla="*/ 2147483646 h 1152"/>
              <a:gd name="T20" fmla="*/ 2147483646 w 2016"/>
              <a:gd name="T21" fmla="*/ 2147483646 h 1152"/>
              <a:gd name="T22" fmla="*/ 2147483646 w 2016"/>
              <a:gd name="T23" fmla="*/ 2147483646 h 1152"/>
              <a:gd name="T24" fmla="*/ 2147483646 w 2016"/>
              <a:gd name="T25" fmla="*/ 2147483646 h 1152"/>
              <a:gd name="T26" fmla="*/ 2147483646 w 2016"/>
              <a:gd name="T27" fmla="*/ 2147483646 h 1152"/>
              <a:gd name="T28" fmla="*/ 2147483646 w 2016"/>
              <a:gd name="T29" fmla="*/ 2147483646 h 1152"/>
              <a:gd name="T30" fmla="*/ 2147483646 w 2016"/>
              <a:gd name="T31" fmla="*/ 2147483646 h 1152"/>
              <a:gd name="T32" fmla="*/ 2147483646 w 2016"/>
              <a:gd name="T33" fmla="*/ 2147483646 h 1152"/>
              <a:gd name="T34" fmla="*/ 2147483646 w 2016"/>
              <a:gd name="T35" fmla="*/ 2147483646 h 1152"/>
              <a:gd name="T36" fmla="*/ 2147483646 w 2016"/>
              <a:gd name="T37" fmla="*/ 0 h 1152"/>
              <a:gd name="T38" fmla="*/ 2147483646 w 2016"/>
              <a:gd name="T39" fmla="*/ 0 h 1152"/>
              <a:gd name="T40" fmla="*/ 2147483646 w 2016"/>
              <a:gd name="T41" fmla="*/ 2147483646 h 1152"/>
              <a:gd name="T42" fmla="*/ 2147483646 w 2016"/>
              <a:gd name="T43" fmla="*/ 2147483646 h 1152"/>
              <a:gd name="T44" fmla="*/ 2147483646 w 2016"/>
              <a:gd name="T45" fmla="*/ 2147483646 h 1152"/>
              <a:gd name="T46" fmla="*/ 2147483646 w 2016"/>
              <a:gd name="T47" fmla="*/ 2147483646 h 1152"/>
              <a:gd name="T48" fmla="*/ 2147483646 w 2016"/>
              <a:gd name="T49" fmla="*/ 2147483646 h 1152"/>
              <a:gd name="T50" fmla="*/ 2147483646 w 2016"/>
              <a:gd name="T51" fmla="*/ 2147483646 h 1152"/>
              <a:gd name="T52" fmla="*/ 2147483646 w 2016"/>
              <a:gd name="T53" fmla="*/ 2147483646 h 1152"/>
              <a:gd name="T54" fmla="*/ 2147483646 w 2016"/>
              <a:gd name="T55" fmla="*/ 2147483646 h 1152"/>
              <a:gd name="T56" fmla="*/ 2147483646 w 2016"/>
              <a:gd name="T57" fmla="*/ 2147483646 h 1152"/>
              <a:gd name="T58" fmla="*/ 2147483646 w 2016"/>
              <a:gd name="T59" fmla="*/ 2147483646 h 1152"/>
              <a:gd name="T60" fmla="*/ 2147483646 w 2016"/>
              <a:gd name="T61" fmla="*/ 2147483646 h 1152"/>
              <a:gd name="T62" fmla="*/ 2147483646 w 2016"/>
              <a:gd name="T63" fmla="*/ 2147483646 h 1152"/>
              <a:gd name="T64" fmla="*/ 0 w 2016"/>
              <a:gd name="T65" fmla="*/ 2147483646 h 115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2016" h="1152">
                <a:moveTo>
                  <a:pt x="0" y="1152"/>
                </a:moveTo>
                <a:lnTo>
                  <a:pt x="240" y="1104"/>
                </a:lnTo>
                <a:lnTo>
                  <a:pt x="288" y="1056"/>
                </a:lnTo>
                <a:lnTo>
                  <a:pt x="336" y="1008"/>
                </a:lnTo>
                <a:lnTo>
                  <a:pt x="384" y="960"/>
                </a:lnTo>
                <a:lnTo>
                  <a:pt x="432" y="912"/>
                </a:lnTo>
                <a:lnTo>
                  <a:pt x="480" y="864"/>
                </a:lnTo>
                <a:lnTo>
                  <a:pt x="528" y="816"/>
                </a:lnTo>
                <a:lnTo>
                  <a:pt x="576" y="768"/>
                </a:lnTo>
                <a:lnTo>
                  <a:pt x="624" y="672"/>
                </a:lnTo>
                <a:lnTo>
                  <a:pt x="672" y="576"/>
                </a:lnTo>
                <a:lnTo>
                  <a:pt x="768" y="432"/>
                </a:lnTo>
                <a:lnTo>
                  <a:pt x="864" y="336"/>
                </a:lnTo>
                <a:lnTo>
                  <a:pt x="912" y="288"/>
                </a:lnTo>
                <a:lnTo>
                  <a:pt x="960" y="240"/>
                </a:lnTo>
                <a:lnTo>
                  <a:pt x="1008" y="192"/>
                </a:lnTo>
                <a:lnTo>
                  <a:pt x="1056" y="144"/>
                </a:lnTo>
                <a:lnTo>
                  <a:pt x="1104" y="96"/>
                </a:lnTo>
                <a:lnTo>
                  <a:pt x="1248" y="0"/>
                </a:lnTo>
                <a:lnTo>
                  <a:pt x="1344" y="0"/>
                </a:lnTo>
                <a:lnTo>
                  <a:pt x="1440" y="48"/>
                </a:lnTo>
                <a:lnTo>
                  <a:pt x="1488" y="96"/>
                </a:lnTo>
                <a:lnTo>
                  <a:pt x="1536" y="144"/>
                </a:lnTo>
                <a:lnTo>
                  <a:pt x="1584" y="192"/>
                </a:lnTo>
                <a:lnTo>
                  <a:pt x="1632" y="288"/>
                </a:lnTo>
                <a:lnTo>
                  <a:pt x="1680" y="384"/>
                </a:lnTo>
                <a:lnTo>
                  <a:pt x="1728" y="480"/>
                </a:lnTo>
                <a:lnTo>
                  <a:pt x="1872" y="672"/>
                </a:lnTo>
                <a:lnTo>
                  <a:pt x="1920" y="720"/>
                </a:lnTo>
                <a:lnTo>
                  <a:pt x="1968" y="768"/>
                </a:lnTo>
                <a:lnTo>
                  <a:pt x="2016" y="816"/>
                </a:lnTo>
                <a:lnTo>
                  <a:pt x="2016" y="1152"/>
                </a:lnTo>
                <a:lnTo>
                  <a:pt x="0" y="1152"/>
                </a:lnTo>
                <a:close/>
              </a:path>
            </a:pathLst>
          </a:custGeom>
          <a:solidFill>
            <a:srgbClr val="D80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19818" name="AutoShape 16">
            <a:extLst>
              <a:ext uri="{FF2B5EF4-FFF2-40B4-BE49-F238E27FC236}">
                <a16:creationId xmlns:a16="http://schemas.microsoft.com/office/drawing/2014/main" id="{AE32BF06-FEE2-4865-6262-93FFA020837D}"/>
              </a:ext>
            </a:extLst>
          </p:cNvPr>
          <p:cNvSpPr>
            <a:spLocks/>
          </p:cNvSpPr>
          <p:nvPr/>
        </p:nvSpPr>
        <p:spPr bwMode="auto">
          <a:xfrm>
            <a:off x="269875" y="3195638"/>
            <a:ext cx="2519363" cy="368300"/>
          </a:xfrm>
          <a:prstGeom prst="borderCallout1">
            <a:avLst>
              <a:gd name="adj1" fmla="val 18046"/>
              <a:gd name="adj2" fmla="val 104060"/>
              <a:gd name="adj3" fmla="val 183097"/>
              <a:gd name="adj4" fmla="val 135444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90"/>
                </a:solidFill>
              </a:rPr>
              <a:t>True Negatives (TN)</a:t>
            </a:r>
          </a:p>
        </p:txBody>
      </p:sp>
      <p:grpSp>
        <p:nvGrpSpPr>
          <p:cNvPr id="119819" name="Group 24">
            <a:extLst>
              <a:ext uri="{FF2B5EF4-FFF2-40B4-BE49-F238E27FC236}">
                <a16:creationId xmlns:a16="http://schemas.microsoft.com/office/drawing/2014/main" id="{73F47892-F056-184A-594B-DBC55B1EEC99}"/>
              </a:ext>
            </a:extLst>
          </p:cNvPr>
          <p:cNvGrpSpPr>
            <a:grpSpLocks/>
          </p:cNvGrpSpPr>
          <p:nvPr/>
        </p:nvGrpSpPr>
        <p:grpSpPr bwMode="auto">
          <a:xfrm>
            <a:off x="909638" y="3138488"/>
            <a:ext cx="7077075" cy="2790825"/>
            <a:chOff x="910177" y="3921856"/>
            <a:chExt cx="7076962" cy="2790638"/>
          </a:xfrm>
        </p:grpSpPr>
        <p:sp>
          <p:nvSpPr>
            <p:cNvPr id="119821" name="Freeform 5">
              <a:extLst>
                <a:ext uri="{FF2B5EF4-FFF2-40B4-BE49-F238E27FC236}">
                  <a16:creationId xmlns:a16="http://schemas.microsoft.com/office/drawing/2014/main" id="{35F2950F-4A66-7A8A-CB55-BFE337C80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2640" y="3921856"/>
              <a:ext cx="4402067" cy="1377858"/>
            </a:xfrm>
            <a:custGeom>
              <a:avLst/>
              <a:gdLst>
                <a:gd name="T0" fmla="*/ 0 w 2806"/>
                <a:gd name="T1" fmla="*/ 2147483646 h 1158"/>
                <a:gd name="T2" fmla="*/ 2147483646 w 2806"/>
                <a:gd name="T3" fmla="*/ 2147483646 h 1158"/>
                <a:gd name="T4" fmla="*/ 2147483646 w 2806"/>
                <a:gd name="T5" fmla="*/ 2147483646 h 1158"/>
                <a:gd name="T6" fmla="*/ 2147483646 w 2806"/>
                <a:gd name="T7" fmla="*/ 2147483646 h 1158"/>
                <a:gd name="T8" fmla="*/ 2147483646 w 2806"/>
                <a:gd name="T9" fmla="*/ 2147483646 h 1158"/>
                <a:gd name="T10" fmla="*/ 2147483646 w 2806"/>
                <a:gd name="T11" fmla="*/ 2147483646 h 1158"/>
                <a:gd name="T12" fmla="*/ 2147483646 w 2806"/>
                <a:gd name="T13" fmla="*/ 2147483646 h 1158"/>
                <a:gd name="T14" fmla="*/ 2147483646 w 2806"/>
                <a:gd name="T15" fmla="*/ 2147483646 h 1158"/>
                <a:gd name="T16" fmla="*/ 2147483646 w 2806"/>
                <a:gd name="T17" fmla="*/ 2147483646 h 1158"/>
                <a:gd name="T18" fmla="*/ 2147483646 w 2806"/>
                <a:gd name="T19" fmla="*/ 2147483646 h 1158"/>
                <a:gd name="T20" fmla="*/ 2147483646 w 2806"/>
                <a:gd name="T21" fmla="*/ 2147483646 h 1158"/>
                <a:gd name="T22" fmla="*/ 2147483646 w 2806"/>
                <a:gd name="T23" fmla="*/ 2147483646 h 1158"/>
                <a:gd name="T24" fmla="*/ 2147483646 w 2806"/>
                <a:gd name="T25" fmla="*/ 2147483646 h 1158"/>
                <a:gd name="T26" fmla="*/ 2147483646 w 2806"/>
                <a:gd name="T27" fmla="*/ 2147483646 h 1158"/>
                <a:gd name="T28" fmla="*/ 2147483646 w 2806"/>
                <a:gd name="T29" fmla="*/ 2147483646 h 1158"/>
                <a:gd name="T30" fmla="*/ 2147483646 w 2806"/>
                <a:gd name="T31" fmla="*/ 2147483646 h 1158"/>
                <a:gd name="T32" fmla="*/ 2147483646 w 2806"/>
                <a:gd name="T33" fmla="*/ 2147483646 h 1158"/>
                <a:gd name="T34" fmla="*/ 2147483646 w 2806"/>
                <a:gd name="T35" fmla="*/ 2147483646 h 1158"/>
                <a:gd name="T36" fmla="*/ 2147483646 w 2806"/>
                <a:gd name="T37" fmla="*/ 2147483646 h 1158"/>
                <a:gd name="T38" fmla="*/ 2147483646 w 2806"/>
                <a:gd name="T39" fmla="*/ 2147483646 h 1158"/>
                <a:gd name="T40" fmla="*/ 2147483646 w 2806"/>
                <a:gd name="T41" fmla="*/ 2147483646 h 115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806" h="1158">
                  <a:moveTo>
                    <a:pt x="0" y="1158"/>
                  </a:moveTo>
                  <a:cubicBezTo>
                    <a:pt x="92" y="1146"/>
                    <a:pt x="184" y="1134"/>
                    <a:pt x="240" y="1110"/>
                  </a:cubicBezTo>
                  <a:cubicBezTo>
                    <a:pt x="296" y="1086"/>
                    <a:pt x="288" y="1062"/>
                    <a:pt x="336" y="1014"/>
                  </a:cubicBezTo>
                  <a:cubicBezTo>
                    <a:pt x="384" y="966"/>
                    <a:pt x="479" y="880"/>
                    <a:pt x="528" y="822"/>
                  </a:cubicBezTo>
                  <a:cubicBezTo>
                    <a:pt x="577" y="764"/>
                    <a:pt x="589" y="726"/>
                    <a:pt x="628" y="663"/>
                  </a:cubicBezTo>
                  <a:cubicBezTo>
                    <a:pt x="667" y="600"/>
                    <a:pt x="710" y="508"/>
                    <a:pt x="762" y="441"/>
                  </a:cubicBezTo>
                  <a:cubicBezTo>
                    <a:pt x="814" y="374"/>
                    <a:pt x="882" y="319"/>
                    <a:pt x="939" y="263"/>
                  </a:cubicBezTo>
                  <a:cubicBezTo>
                    <a:pt x="996" y="207"/>
                    <a:pt x="1049" y="144"/>
                    <a:pt x="1104" y="102"/>
                  </a:cubicBezTo>
                  <a:cubicBezTo>
                    <a:pt x="1159" y="60"/>
                    <a:pt x="1217" y="16"/>
                    <a:pt x="1273" y="8"/>
                  </a:cubicBezTo>
                  <a:cubicBezTo>
                    <a:pt x="1329" y="0"/>
                    <a:pt x="1388" y="22"/>
                    <a:pt x="1440" y="54"/>
                  </a:cubicBezTo>
                  <a:cubicBezTo>
                    <a:pt x="1492" y="86"/>
                    <a:pt x="1545" y="147"/>
                    <a:pt x="1584" y="198"/>
                  </a:cubicBezTo>
                  <a:cubicBezTo>
                    <a:pt x="1623" y="249"/>
                    <a:pt x="1649" y="315"/>
                    <a:pt x="1673" y="363"/>
                  </a:cubicBezTo>
                  <a:cubicBezTo>
                    <a:pt x="1697" y="411"/>
                    <a:pt x="1702" y="445"/>
                    <a:pt x="1728" y="486"/>
                  </a:cubicBezTo>
                  <a:cubicBezTo>
                    <a:pt x="1754" y="527"/>
                    <a:pt x="1804" y="576"/>
                    <a:pt x="1828" y="608"/>
                  </a:cubicBezTo>
                  <a:cubicBezTo>
                    <a:pt x="1852" y="640"/>
                    <a:pt x="1849" y="650"/>
                    <a:pt x="1872" y="678"/>
                  </a:cubicBezTo>
                  <a:cubicBezTo>
                    <a:pt x="1895" y="706"/>
                    <a:pt x="1936" y="734"/>
                    <a:pt x="1968" y="774"/>
                  </a:cubicBezTo>
                  <a:cubicBezTo>
                    <a:pt x="2000" y="814"/>
                    <a:pt x="2030" y="877"/>
                    <a:pt x="2064" y="918"/>
                  </a:cubicBezTo>
                  <a:cubicBezTo>
                    <a:pt x="2098" y="959"/>
                    <a:pt x="2133" y="995"/>
                    <a:pt x="2173" y="1019"/>
                  </a:cubicBezTo>
                  <a:cubicBezTo>
                    <a:pt x="2213" y="1043"/>
                    <a:pt x="2250" y="1047"/>
                    <a:pt x="2304" y="1062"/>
                  </a:cubicBezTo>
                  <a:cubicBezTo>
                    <a:pt x="2358" y="1077"/>
                    <a:pt x="2411" y="1093"/>
                    <a:pt x="2495" y="1108"/>
                  </a:cubicBezTo>
                  <a:cubicBezTo>
                    <a:pt x="2579" y="1123"/>
                    <a:pt x="2741" y="1143"/>
                    <a:pt x="2806" y="1152"/>
                  </a:cubicBezTo>
                </a:path>
              </a:pathLst>
            </a:custGeom>
            <a:noFill/>
            <a:ln w="38100" cap="flat" cmpd="sng">
              <a:solidFill>
                <a:srgbClr val="D80000">
                  <a:alpha val="50195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19822" name="Line 2">
              <a:extLst>
                <a:ext uri="{FF2B5EF4-FFF2-40B4-BE49-F238E27FC236}">
                  <a16:creationId xmlns:a16="http://schemas.microsoft.com/office/drawing/2014/main" id="{43E50618-4E9D-2401-6B14-3093408639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0177" y="5291776"/>
              <a:ext cx="707696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19823" name="Text Box 3">
              <a:extLst>
                <a:ext uri="{FF2B5EF4-FFF2-40B4-BE49-F238E27FC236}">
                  <a16:creationId xmlns:a16="http://schemas.microsoft.com/office/drawing/2014/main" id="{9E883ED5-E894-FD4C-9D8D-0A19A5A6C8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1767" y="5725135"/>
              <a:ext cx="2484398" cy="400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>
                  <a:solidFill>
                    <a:srgbClr val="000090"/>
                  </a:solidFill>
                </a:rPr>
                <a:t>Test Results</a:t>
              </a:r>
            </a:p>
          </p:txBody>
        </p:sp>
        <p:sp>
          <p:nvSpPr>
            <p:cNvPr id="119824" name="Freeform 4">
              <a:extLst>
                <a:ext uri="{FF2B5EF4-FFF2-40B4-BE49-F238E27FC236}">
                  <a16:creationId xmlns:a16="http://schemas.microsoft.com/office/drawing/2014/main" id="{CF1FDDED-76BB-7197-4851-E6E9B99914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85" y="3921856"/>
              <a:ext cx="3886138" cy="1363571"/>
            </a:xfrm>
            <a:custGeom>
              <a:avLst/>
              <a:gdLst>
                <a:gd name="T0" fmla="*/ 0 w 2478"/>
                <a:gd name="T1" fmla="*/ 2147483646 h 1146"/>
                <a:gd name="T2" fmla="*/ 2147483646 w 2478"/>
                <a:gd name="T3" fmla="*/ 2147483646 h 1146"/>
                <a:gd name="T4" fmla="*/ 2147483646 w 2478"/>
                <a:gd name="T5" fmla="*/ 2147483646 h 1146"/>
                <a:gd name="T6" fmla="*/ 2147483646 w 2478"/>
                <a:gd name="T7" fmla="*/ 2147483646 h 1146"/>
                <a:gd name="T8" fmla="*/ 2147483646 w 2478"/>
                <a:gd name="T9" fmla="*/ 2147483646 h 1146"/>
                <a:gd name="T10" fmla="*/ 2147483646 w 2478"/>
                <a:gd name="T11" fmla="*/ 2147483646 h 1146"/>
                <a:gd name="T12" fmla="*/ 2147483646 w 2478"/>
                <a:gd name="T13" fmla="*/ 2147483646 h 1146"/>
                <a:gd name="T14" fmla="*/ 2147483646 w 2478"/>
                <a:gd name="T15" fmla="*/ 2147483646 h 1146"/>
                <a:gd name="T16" fmla="*/ 2147483646 w 2478"/>
                <a:gd name="T17" fmla="*/ 2147483646 h 1146"/>
                <a:gd name="T18" fmla="*/ 2147483646 w 2478"/>
                <a:gd name="T19" fmla="*/ 2147483646 h 1146"/>
                <a:gd name="T20" fmla="*/ 2147483646 w 2478"/>
                <a:gd name="T21" fmla="*/ 2147483646 h 1146"/>
                <a:gd name="T22" fmla="*/ 2147483646 w 2478"/>
                <a:gd name="T23" fmla="*/ 2147483646 h 1146"/>
                <a:gd name="T24" fmla="*/ 2147483646 w 2478"/>
                <a:gd name="T25" fmla="*/ 2147483646 h 1146"/>
                <a:gd name="T26" fmla="*/ 2147483646 w 2478"/>
                <a:gd name="T27" fmla="*/ 2147483646 h 114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478" h="1146">
                  <a:moveTo>
                    <a:pt x="0" y="1146"/>
                  </a:moveTo>
                  <a:cubicBezTo>
                    <a:pt x="57" y="1137"/>
                    <a:pt x="267" y="1110"/>
                    <a:pt x="356" y="1079"/>
                  </a:cubicBezTo>
                  <a:cubicBezTo>
                    <a:pt x="445" y="1048"/>
                    <a:pt x="477" y="1028"/>
                    <a:pt x="534" y="960"/>
                  </a:cubicBezTo>
                  <a:cubicBezTo>
                    <a:pt x="591" y="892"/>
                    <a:pt x="644" y="772"/>
                    <a:pt x="700" y="668"/>
                  </a:cubicBezTo>
                  <a:cubicBezTo>
                    <a:pt x="756" y="564"/>
                    <a:pt x="802" y="439"/>
                    <a:pt x="870" y="336"/>
                  </a:cubicBezTo>
                  <a:cubicBezTo>
                    <a:pt x="938" y="233"/>
                    <a:pt x="1046" y="96"/>
                    <a:pt x="1110" y="48"/>
                  </a:cubicBezTo>
                  <a:cubicBezTo>
                    <a:pt x="1174" y="0"/>
                    <a:pt x="1206" y="16"/>
                    <a:pt x="1254" y="48"/>
                  </a:cubicBezTo>
                  <a:cubicBezTo>
                    <a:pt x="1302" y="80"/>
                    <a:pt x="1350" y="152"/>
                    <a:pt x="1398" y="240"/>
                  </a:cubicBezTo>
                  <a:cubicBezTo>
                    <a:pt x="1446" y="328"/>
                    <a:pt x="1501" y="484"/>
                    <a:pt x="1542" y="576"/>
                  </a:cubicBezTo>
                  <a:cubicBezTo>
                    <a:pt x="1583" y="668"/>
                    <a:pt x="1606" y="730"/>
                    <a:pt x="1645" y="790"/>
                  </a:cubicBezTo>
                  <a:cubicBezTo>
                    <a:pt x="1684" y="850"/>
                    <a:pt x="1739" y="899"/>
                    <a:pt x="1778" y="935"/>
                  </a:cubicBezTo>
                  <a:cubicBezTo>
                    <a:pt x="1817" y="971"/>
                    <a:pt x="1837" y="980"/>
                    <a:pt x="1878" y="1008"/>
                  </a:cubicBezTo>
                  <a:cubicBezTo>
                    <a:pt x="1919" y="1036"/>
                    <a:pt x="1922" y="1085"/>
                    <a:pt x="2022" y="1104"/>
                  </a:cubicBezTo>
                  <a:cubicBezTo>
                    <a:pt x="2122" y="1123"/>
                    <a:pt x="2383" y="1120"/>
                    <a:pt x="2478" y="1124"/>
                  </a:cubicBezTo>
                </a:path>
              </a:pathLst>
            </a:custGeom>
            <a:noFill/>
            <a:ln w="38100" cap="flat" cmpd="sng">
              <a:solidFill>
                <a:srgbClr val="0000FF">
                  <a:alpha val="50195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0C5A0D0-816F-B9F9-3133-EDB5D47D1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5254" y="6314058"/>
              <a:ext cx="333370" cy="236522"/>
            </a:xfrm>
            <a:prstGeom prst="rect">
              <a:avLst/>
            </a:prstGeom>
            <a:solidFill>
              <a:srgbClr val="FF0000">
                <a:alpha val="72156"/>
              </a:srgbClr>
            </a:solidFill>
            <a:ln>
              <a:noFill/>
            </a:ln>
            <a:effectLst>
              <a:outerShdw blurRad="40000"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defRPr/>
              </a:pPr>
              <a:endParaRPr lang="x-none" altLang="x-none" sz="2000">
                <a:solidFill>
                  <a:srgbClr val="000090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628D405-FBAC-0985-70D4-E9FC36821D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0538" y="6353743"/>
              <a:ext cx="334958" cy="234934"/>
            </a:xfrm>
            <a:prstGeom prst="rect">
              <a:avLst/>
            </a:prstGeom>
            <a:solidFill>
              <a:srgbClr val="0000FF">
                <a:alpha val="50195"/>
              </a:srgbClr>
            </a:solidFill>
            <a:ln>
              <a:noFill/>
            </a:ln>
            <a:effectLst>
              <a:outerShdw blurRad="40000"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defRPr/>
              </a:pPr>
              <a:endParaRPr lang="x-none" altLang="x-none" sz="2000">
                <a:solidFill>
                  <a:srgbClr val="000090"/>
                </a:solidFill>
              </a:endParaRPr>
            </a:p>
          </p:txBody>
        </p:sp>
        <p:sp>
          <p:nvSpPr>
            <p:cNvPr id="119827" name="Text Box 3">
              <a:extLst>
                <a:ext uri="{FF2B5EF4-FFF2-40B4-BE49-F238E27FC236}">
                  <a16:creationId xmlns:a16="http://schemas.microsoft.com/office/drawing/2014/main" id="{5F3F2243-9904-D949-ED8D-B9E39EDC6D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4823" y="6275960"/>
              <a:ext cx="1208068" cy="400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>
                  <a:solidFill>
                    <a:srgbClr val="000090"/>
                  </a:solidFill>
                </a:rPr>
                <a:t>Control</a:t>
              </a:r>
            </a:p>
          </p:txBody>
        </p:sp>
        <p:sp>
          <p:nvSpPr>
            <p:cNvPr id="119828" name="Text Box 3">
              <a:extLst>
                <a:ext uri="{FF2B5EF4-FFF2-40B4-BE49-F238E27FC236}">
                  <a16:creationId xmlns:a16="http://schemas.microsoft.com/office/drawing/2014/main" id="{6AB737D1-F5CD-85C2-FD5E-17273F53A7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64707" y="6312471"/>
              <a:ext cx="1208069" cy="400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>
                  <a:solidFill>
                    <a:srgbClr val="000090"/>
                  </a:solidFill>
                </a:rPr>
                <a:t>Disease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8223BFA-0FCE-0AF2-8225-1DC052DBC4CA}"/>
              </a:ext>
            </a:extLst>
          </p:cNvPr>
          <p:cNvSpPr/>
          <p:nvPr/>
        </p:nvSpPr>
        <p:spPr>
          <a:xfrm>
            <a:off x="1887538" y="5908675"/>
            <a:ext cx="5641975" cy="400050"/>
          </a:xfrm>
          <a:prstGeom prst="rect">
            <a:avLst/>
          </a:prstGeom>
          <a:ln w="9525" cmpd="sng"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2000" dirty="0" err="1">
                <a:solidFill>
                  <a:srgbClr val="000090"/>
                </a:solidFill>
              </a:rPr>
              <a:t>Sn</a:t>
            </a:r>
            <a:r>
              <a:rPr lang="en-US" sz="2000" dirty="0">
                <a:solidFill>
                  <a:srgbClr val="000090"/>
                </a:solidFill>
              </a:rPr>
              <a:t> = TP/(TP + FN)               </a:t>
            </a:r>
            <a:r>
              <a:rPr lang="en-US" sz="2000" dirty="0" err="1">
                <a:solidFill>
                  <a:srgbClr val="000090"/>
                </a:solidFill>
              </a:rPr>
              <a:t>Sp</a:t>
            </a:r>
            <a:r>
              <a:rPr lang="en-US" sz="2000" dirty="0">
                <a:solidFill>
                  <a:srgbClr val="000090"/>
                </a:solidFill>
              </a:rPr>
              <a:t> = TN/(TN + FP)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Title 1">
            <a:extLst>
              <a:ext uri="{FF2B5EF4-FFF2-40B4-BE49-F238E27FC236}">
                <a16:creationId xmlns:a16="http://schemas.microsoft.com/office/drawing/2014/main" id="{C52B891F-79F4-3D99-CA16-A681B79EF8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8475" y="93663"/>
            <a:ext cx="8147050" cy="1265237"/>
          </a:xfrm>
        </p:spPr>
        <p:txBody>
          <a:bodyPr/>
          <a:lstStyle/>
          <a:p>
            <a:r>
              <a:rPr lang="en-US" altLang="en-US" sz="4400">
                <a:latin typeface="Arial" panose="020B0604020202020204" pitchFamily="34" charset="0"/>
                <a:cs typeface="Calibri" panose="020F0502020204030204" pitchFamily="34" charset="0"/>
              </a:rPr>
              <a:t>ROC Curves</a:t>
            </a:r>
          </a:p>
        </p:txBody>
      </p:sp>
      <p:sp>
        <p:nvSpPr>
          <p:cNvPr id="120834" name="Content Placeholder 2">
            <a:extLst>
              <a:ext uri="{FF2B5EF4-FFF2-40B4-BE49-F238E27FC236}">
                <a16:creationId xmlns:a16="http://schemas.microsoft.com/office/drawing/2014/main" id="{6103024A-7BC6-2B9C-A767-8A778842DA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268413"/>
            <a:ext cx="8507413" cy="4943475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ROC = Receiver Operating Characteristic</a:t>
            </a:r>
          </a:p>
          <a:p>
            <a:pPr lvl="1">
              <a:lnSpc>
                <a:spcPct val="110000"/>
              </a:lnSpc>
            </a:pPr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A historic name from radar studies</a:t>
            </a:r>
          </a:p>
          <a:p>
            <a:pPr lvl="1">
              <a:lnSpc>
                <a:spcPct val="110000"/>
              </a:lnSpc>
            </a:pPr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Very popular in biomedical applications </a:t>
            </a:r>
          </a:p>
          <a:p>
            <a:pPr lvl="2">
              <a:lnSpc>
                <a:spcPct val="110000"/>
              </a:lnSpc>
            </a:pPr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To assess performance of classifiers.</a:t>
            </a:r>
          </a:p>
          <a:p>
            <a:pPr lvl="2">
              <a:lnSpc>
                <a:spcPct val="110000"/>
              </a:lnSpc>
            </a:pPr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To compare different biomarker models</a:t>
            </a:r>
          </a:p>
          <a:p>
            <a:pPr>
              <a:lnSpc>
                <a:spcPct val="110000"/>
              </a:lnSpc>
            </a:pPr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A graphical plot of the true positive rate (TPR) vs. false positive rate (FPR), for a binary classifier (i.e. positive/negative) as its cutoff point is varied</a:t>
            </a:r>
          </a:p>
        </p:txBody>
      </p:sp>
      <p:sp>
        <p:nvSpPr>
          <p:cNvPr id="120835" name="Slide Number Placeholder 3">
            <a:extLst>
              <a:ext uri="{FF2B5EF4-FFF2-40B4-BE49-F238E27FC236}">
                <a16:creationId xmlns:a16="http://schemas.microsoft.com/office/drawing/2014/main" id="{16555D63-2682-2E76-BFF4-5765667707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18313" y="6356350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>
              <a:spcBef>
                <a:spcPct val="0"/>
              </a:spcBef>
              <a:buClrTx/>
              <a:buFontTx/>
              <a:buNone/>
            </a:pPr>
            <a:fld id="{4F71168B-DD2F-44A0-80FD-9585EDDA5FC8}" type="slidenum">
              <a:rPr lang="en-US" altLang="en-US" sz="1400" b="0" smtClean="0">
                <a:solidFill>
                  <a:schemeClr val="tx1"/>
                </a:solidFill>
              </a:rPr>
              <a:pPr algn="l">
                <a:spcBef>
                  <a:spcPct val="0"/>
                </a:spcBef>
                <a:buClrTx/>
                <a:buFontTx/>
                <a:buNone/>
              </a:pPr>
              <a:t>83</a:t>
            </a:fld>
            <a:endParaRPr lang="en-US" altLang="en-US" sz="1400" b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Title 1">
            <a:extLst>
              <a:ext uri="{FF2B5EF4-FFF2-40B4-BE49-F238E27FC236}">
                <a16:creationId xmlns:a16="http://schemas.microsoft.com/office/drawing/2014/main" id="{B0B37DCC-FCC5-49BD-52AF-9A819C0EF0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5613" y="0"/>
            <a:ext cx="8229600" cy="954088"/>
          </a:xfrm>
        </p:spPr>
        <p:txBody>
          <a:bodyPr/>
          <a:lstStyle/>
          <a:p>
            <a:r>
              <a:rPr lang="en-US" altLang="en-US" sz="4400">
                <a:latin typeface="Arial" panose="020B0604020202020204" pitchFamily="34" charset="0"/>
                <a:cs typeface="Calibri" panose="020F0502020204030204" pitchFamily="34" charset="0"/>
              </a:rPr>
              <a:t>ROC Curve</a:t>
            </a:r>
          </a:p>
        </p:txBody>
      </p:sp>
      <p:grpSp>
        <p:nvGrpSpPr>
          <p:cNvPr id="121858" name="Group 127">
            <a:extLst>
              <a:ext uri="{FF2B5EF4-FFF2-40B4-BE49-F238E27FC236}">
                <a16:creationId xmlns:a16="http://schemas.microsoft.com/office/drawing/2014/main" id="{5B88EBD9-8170-74BC-E05C-EE8847EED3CA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1131888"/>
            <a:ext cx="5867400" cy="5280025"/>
            <a:chOff x="381000" y="1131710"/>
            <a:chExt cx="5867400" cy="5280025"/>
          </a:xfrm>
        </p:grpSpPr>
        <p:grpSp>
          <p:nvGrpSpPr>
            <p:cNvPr id="121894" name="Group 2">
              <a:extLst>
                <a:ext uri="{FF2B5EF4-FFF2-40B4-BE49-F238E27FC236}">
                  <a16:creationId xmlns:a16="http://schemas.microsoft.com/office/drawing/2014/main" id="{F9AFEF5F-E907-A327-BC15-F52BF5BB83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7800" y="1131710"/>
              <a:ext cx="4572000" cy="4572000"/>
              <a:chOff x="1488" y="720"/>
              <a:chExt cx="2880" cy="2880"/>
            </a:xfrm>
          </p:grpSpPr>
          <p:sp>
            <p:nvSpPr>
              <p:cNvPr id="121905" name="Line 3">
                <a:extLst>
                  <a:ext uri="{FF2B5EF4-FFF2-40B4-BE49-F238E27FC236}">
                    <a16:creationId xmlns:a16="http://schemas.microsoft.com/office/drawing/2014/main" id="{D6DDCC27-B79D-4975-583E-F737AEBEE5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8" y="720"/>
                <a:ext cx="288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21906" name="Line 4">
                <a:extLst>
                  <a:ext uri="{FF2B5EF4-FFF2-40B4-BE49-F238E27FC236}">
                    <a16:creationId xmlns:a16="http://schemas.microsoft.com/office/drawing/2014/main" id="{10D9D466-1F5D-91A6-3CC2-01566BA443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8" y="720"/>
                <a:ext cx="0" cy="28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</p:grpSp>
        <p:grpSp>
          <p:nvGrpSpPr>
            <p:cNvPr id="121895" name="Group 5">
              <a:extLst>
                <a:ext uri="{FF2B5EF4-FFF2-40B4-BE49-F238E27FC236}">
                  <a16:creationId xmlns:a16="http://schemas.microsoft.com/office/drawing/2014/main" id="{2DFDE1F9-1DA4-3D85-7B2B-ED9ACD1240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1000" y="1131710"/>
              <a:ext cx="1066800" cy="4633913"/>
              <a:chOff x="816" y="720"/>
              <a:chExt cx="672" cy="2919"/>
            </a:xfrm>
          </p:grpSpPr>
          <p:sp>
            <p:nvSpPr>
              <p:cNvPr id="121901" name="Line 6">
                <a:extLst>
                  <a:ext uri="{FF2B5EF4-FFF2-40B4-BE49-F238E27FC236}">
                    <a16:creationId xmlns:a16="http://schemas.microsoft.com/office/drawing/2014/main" id="{1DED78B2-C2FD-B469-B772-F0F6602FAF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88" y="720"/>
                <a:ext cx="0" cy="28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21902" name="Text Box 7">
                <a:extLst>
                  <a:ext uri="{FF2B5EF4-FFF2-40B4-BE49-F238E27FC236}">
                    <a16:creationId xmlns:a16="http://schemas.microsoft.com/office/drawing/2014/main" id="{49D2BE19-5567-A4C7-3769-C29EEF90DD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-5400000">
                <a:off x="220" y="2049"/>
                <a:ext cx="1728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en-US" sz="1800">
                    <a:solidFill>
                      <a:schemeClr val="tx1"/>
                    </a:solidFill>
                  </a:rPr>
                  <a:t>True Positive Rate      (sensitivity)</a:t>
                </a:r>
              </a:p>
            </p:txBody>
          </p:sp>
          <p:sp>
            <p:nvSpPr>
              <p:cNvPr id="121903" name="Text Box 8">
                <a:extLst>
                  <a:ext uri="{FF2B5EF4-FFF2-40B4-BE49-F238E27FC236}">
                    <a16:creationId xmlns:a16="http://schemas.microsoft.com/office/drawing/2014/main" id="{8CC9282A-F5EA-F998-BFA6-7C6FA6E6077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04" y="3408"/>
                <a:ext cx="3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en-US" sz="1800">
                    <a:solidFill>
                      <a:schemeClr val="tx1"/>
                    </a:solidFill>
                  </a:rPr>
                  <a:t>0%</a:t>
                </a:r>
              </a:p>
            </p:txBody>
          </p:sp>
          <p:sp>
            <p:nvSpPr>
              <p:cNvPr id="121904" name="Text Box 9">
                <a:extLst>
                  <a:ext uri="{FF2B5EF4-FFF2-40B4-BE49-F238E27FC236}">
                    <a16:creationId xmlns:a16="http://schemas.microsoft.com/office/drawing/2014/main" id="{0E6E1316-957C-E85F-78F7-300F911E9E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6" y="768"/>
                <a:ext cx="62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en-US" sz="1800">
                    <a:solidFill>
                      <a:schemeClr val="tx1"/>
                    </a:solidFill>
                  </a:rPr>
                  <a:t>100%</a:t>
                </a:r>
              </a:p>
            </p:txBody>
          </p:sp>
        </p:grpSp>
        <p:grpSp>
          <p:nvGrpSpPr>
            <p:cNvPr id="121896" name="Group 10">
              <a:extLst>
                <a:ext uri="{FF2B5EF4-FFF2-40B4-BE49-F238E27FC236}">
                  <a16:creationId xmlns:a16="http://schemas.microsoft.com/office/drawing/2014/main" id="{ED45A6B6-BC2E-5CD9-18D8-8066A8AA2E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5400" y="5703710"/>
              <a:ext cx="4953000" cy="708025"/>
              <a:chOff x="1392" y="3600"/>
              <a:chExt cx="3120" cy="446"/>
            </a:xfrm>
          </p:grpSpPr>
          <p:sp>
            <p:nvSpPr>
              <p:cNvPr id="121897" name="Line 11">
                <a:extLst>
                  <a:ext uri="{FF2B5EF4-FFF2-40B4-BE49-F238E27FC236}">
                    <a16:creationId xmlns:a16="http://schemas.microsoft.com/office/drawing/2014/main" id="{308A925A-59F8-548E-A379-32F1C6ADC2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V="1">
                <a:off x="2928" y="2160"/>
                <a:ext cx="0" cy="28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21898" name="Text Box 12">
                <a:extLst>
                  <a:ext uri="{FF2B5EF4-FFF2-40B4-BE49-F238E27FC236}">
                    <a16:creationId xmlns:a16="http://schemas.microsoft.com/office/drawing/2014/main" id="{8D54D20D-E3E5-1D83-3A68-A332F7AFDE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15" y="3639"/>
                <a:ext cx="1536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en-US" sz="1800">
                    <a:solidFill>
                      <a:schemeClr val="tx1"/>
                    </a:solidFill>
                  </a:rPr>
                  <a:t>False Positive Rate </a:t>
                </a:r>
              </a:p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en-US" sz="1800">
                    <a:solidFill>
                      <a:schemeClr val="tx1"/>
                    </a:solidFill>
                  </a:rPr>
                  <a:t>(1-specificity)</a:t>
                </a:r>
              </a:p>
            </p:txBody>
          </p:sp>
          <p:sp>
            <p:nvSpPr>
              <p:cNvPr id="121899" name="Text Box 13">
                <a:extLst>
                  <a:ext uri="{FF2B5EF4-FFF2-40B4-BE49-F238E27FC236}">
                    <a16:creationId xmlns:a16="http://schemas.microsoft.com/office/drawing/2014/main" id="{86EEEEE9-A370-93F1-F95E-FD66337947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92" y="3696"/>
                <a:ext cx="3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en-US" sz="1800">
                    <a:solidFill>
                      <a:schemeClr val="tx1"/>
                    </a:solidFill>
                  </a:rPr>
                  <a:t>0%</a:t>
                </a:r>
              </a:p>
            </p:txBody>
          </p:sp>
          <p:sp>
            <p:nvSpPr>
              <p:cNvPr id="121900" name="Text Box 14">
                <a:extLst>
                  <a:ext uri="{FF2B5EF4-FFF2-40B4-BE49-F238E27FC236}">
                    <a16:creationId xmlns:a16="http://schemas.microsoft.com/office/drawing/2014/main" id="{3B5D1FF1-9E52-F1DC-E772-DDC3F61624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4" y="3648"/>
                <a:ext cx="52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32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C110E"/>
                  </a:buClr>
                  <a:buChar char="•"/>
                  <a:defRPr sz="24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C110E"/>
                  </a:buClr>
                  <a:buChar char="–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C110E"/>
                  </a:buClr>
                  <a:buChar char="»"/>
                  <a:defRPr sz="2000" b="1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en-US" sz="1800">
                    <a:solidFill>
                      <a:schemeClr val="tx1"/>
                    </a:solidFill>
                  </a:rPr>
                  <a:t>100%</a:t>
                </a:r>
              </a:p>
            </p:txBody>
          </p:sp>
        </p:grpSp>
      </p:grpSp>
      <p:grpSp>
        <p:nvGrpSpPr>
          <p:cNvPr id="121859" name="Group 16">
            <a:extLst>
              <a:ext uri="{FF2B5EF4-FFF2-40B4-BE49-F238E27FC236}">
                <a16:creationId xmlns:a16="http://schemas.microsoft.com/office/drawing/2014/main" id="{FBA7E9CA-8B82-6053-FCA6-8D23E23C01F6}"/>
              </a:ext>
            </a:extLst>
          </p:cNvPr>
          <p:cNvGrpSpPr>
            <a:grpSpLocks/>
          </p:cNvGrpSpPr>
          <p:nvPr/>
        </p:nvGrpSpPr>
        <p:grpSpPr bwMode="auto">
          <a:xfrm>
            <a:off x="5029200" y="3265488"/>
            <a:ext cx="3733800" cy="660400"/>
            <a:chOff x="3072" y="2096"/>
            <a:chExt cx="2352" cy="416"/>
          </a:xfrm>
        </p:grpSpPr>
        <p:sp>
          <p:nvSpPr>
            <p:cNvPr id="121891" name="Line 17">
              <a:extLst>
                <a:ext uri="{FF2B5EF4-FFF2-40B4-BE49-F238E27FC236}">
                  <a16:creationId xmlns:a16="http://schemas.microsoft.com/office/drawing/2014/main" id="{D25C69D4-9EC7-4778-95B4-AC9604F7A9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2510"/>
              <a:ext cx="235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21892" name="Freeform 18">
              <a:extLst>
                <a:ext uri="{FF2B5EF4-FFF2-40B4-BE49-F238E27FC236}">
                  <a16:creationId xmlns:a16="http://schemas.microsoft.com/office/drawing/2014/main" id="{BBECE58F-E1F7-9D94-A90A-231457020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8" y="2096"/>
              <a:ext cx="1291" cy="411"/>
            </a:xfrm>
            <a:custGeom>
              <a:avLst/>
              <a:gdLst>
                <a:gd name="T0" fmla="*/ 0 w 2478"/>
                <a:gd name="T1" fmla="*/ 1 h 1146"/>
                <a:gd name="T2" fmla="*/ 4 w 2478"/>
                <a:gd name="T3" fmla="*/ 1 h 1146"/>
                <a:gd name="T4" fmla="*/ 6 w 2478"/>
                <a:gd name="T5" fmla="*/ 1 h 1146"/>
                <a:gd name="T6" fmla="*/ 7 w 2478"/>
                <a:gd name="T7" fmla="*/ 0 h 1146"/>
                <a:gd name="T8" fmla="*/ 9 w 2478"/>
                <a:gd name="T9" fmla="*/ 0 h 1146"/>
                <a:gd name="T10" fmla="*/ 11 w 2478"/>
                <a:gd name="T11" fmla="*/ 0 h 1146"/>
                <a:gd name="T12" fmla="*/ 13 w 2478"/>
                <a:gd name="T13" fmla="*/ 0 h 1146"/>
                <a:gd name="T14" fmla="*/ 15 w 2478"/>
                <a:gd name="T15" fmla="*/ 0 h 1146"/>
                <a:gd name="T16" fmla="*/ 16 w 2478"/>
                <a:gd name="T17" fmla="*/ 0 h 1146"/>
                <a:gd name="T18" fmla="*/ 17 w 2478"/>
                <a:gd name="T19" fmla="*/ 1 h 1146"/>
                <a:gd name="T20" fmla="*/ 18 w 2478"/>
                <a:gd name="T21" fmla="*/ 1 h 1146"/>
                <a:gd name="T22" fmla="*/ 20 w 2478"/>
                <a:gd name="T23" fmla="*/ 1 h 1146"/>
                <a:gd name="T24" fmla="*/ 21 w 2478"/>
                <a:gd name="T25" fmla="*/ 1 h 1146"/>
                <a:gd name="T26" fmla="*/ 26 w 2478"/>
                <a:gd name="T27" fmla="*/ 1 h 114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478" h="1146">
                  <a:moveTo>
                    <a:pt x="0" y="1146"/>
                  </a:moveTo>
                  <a:cubicBezTo>
                    <a:pt x="57" y="1137"/>
                    <a:pt x="267" y="1110"/>
                    <a:pt x="356" y="1079"/>
                  </a:cubicBezTo>
                  <a:cubicBezTo>
                    <a:pt x="445" y="1048"/>
                    <a:pt x="477" y="1028"/>
                    <a:pt x="534" y="960"/>
                  </a:cubicBezTo>
                  <a:cubicBezTo>
                    <a:pt x="591" y="892"/>
                    <a:pt x="644" y="772"/>
                    <a:pt x="700" y="668"/>
                  </a:cubicBezTo>
                  <a:cubicBezTo>
                    <a:pt x="756" y="564"/>
                    <a:pt x="802" y="439"/>
                    <a:pt x="870" y="336"/>
                  </a:cubicBezTo>
                  <a:cubicBezTo>
                    <a:pt x="938" y="233"/>
                    <a:pt x="1046" y="96"/>
                    <a:pt x="1110" y="48"/>
                  </a:cubicBezTo>
                  <a:cubicBezTo>
                    <a:pt x="1174" y="0"/>
                    <a:pt x="1206" y="16"/>
                    <a:pt x="1254" y="48"/>
                  </a:cubicBezTo>
                  <a:cubicBezTo>
                    <a:pt x="1302" y="80"/>
                    <a:pt x="1350" y="152"/>
                    <a:pt x="1398" y="240"/>
                  </a:cubicBezTo>
                  <a:cubicBezTo>
                    <a:pt x="1446" y="328"/>
                    <a:pt x="1501" y="484"/>
                    <a:pt x="1542" y="576"/>
                  </a:cubicBezTo>
                  <a:cubicBezTo>
                    <a:pt x="1583" y="668"/>
                    <a:pt x="1606" y="730"/>
                    <a:pt x="1645" y="790"/>
                  </a:cubicBezTo>
                  <a:cubicBezTo>
                    <a:pt x="1684" y="850"/>
                    <a:pt x="1739" y="899"/>
                    <a:pt x="1778" y="935"/>
                  </a:cubicBezTo>
                  <a:cubicBezTo>
                    <a:pt x="1817" y="971"/>
                    <a:pt x="1837" y="980"/>
                    <a:pt x="1878" y="1008"/>
                  </a:cubicBezTo>
                  <a:cubicBezTo>
                    <a:pt x="1919" y="1036"/>
                    <a:pt x="1922" y="1085"/>
                    <a:pt x="2022" y="1104"/>
                  </a:cubicBezTo>
                  <a:cubicBezTo>
                    <a:pt x="2122" y="1123"/>
                    <a:pt x="2383" y="1120"/>
                    <a:pt x="2478" y="1124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21893" name="Freeform 19">
              <a:extLst>
                <a:ext uri="{FF2B5EF4-FFF2-40B4-BE49-F238E27FC236}">
                  <a16:creationId xmlns:a16="http://schemas.microsoft.com/office/drawing/2014/main" id="{45EF9415-7DF4-B3A1-077C-73BB91FB04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2" y="2096"/>
              <a:ext cx="1463" cy="416"/>
            </a:xfrm>
            <a:custGeom>
              <a:avLst/>
              <a:gdLst>
                <a:gd name="T0" fmla="*/ 0 w 2806"/>
                <a:gd name="T1" fmla="*/ 1 h 1158"/>
                <a:gd name="T2" fmla="*/ 3 w 2806"/>
                <a:gd name="T3" fmla="*/ 1 h 1158"/>
                <a:gd name="T4" fmla="*/ 4 w 2806"/>
                <a:gd name="T5" fmla="*/ 1 h 1158"/>
                <a:gd name="T6" fmla="*/ 5 w 2806"/>
                <a:gd name="T7" fmla="*/ 1 h 1158"/>
                <a:gd name="T8" fmla="*/ 7 w 2806"/>
                <a:gd name="T9" fmla="*/ 0 h 1158"/>
                <a:gd name="T10" fmla="*/ 8 w 2806"/>
                <a:gd name="T11" fmla="*/ 0 h 1158"/>
                <a:gd name="T12" fmla="*/ 10 w 2806"/>
                <a:gd name="T13" fmla="*/ 0 h 1158"/>
                <a:gd name="T14" fmla="*/ 11 w 2806"/>
                <a:gd name="T15" fmla="*/ 0 h 1158"/>
                <a:gd name="T16" fmla="*/ 14 w 2806"/>
                <a:gd name="T17" fmla="*/ 0 h 1158"/>
                <a:gd name="T18" fmla="*/ 15 w 2806"/>
                <a:gd name="T19" fmla="*/ 0 h 1158"/>
                <a:gd name="T20" fmla="*/ 17 w 2806"/>
                <a:gd name="T21" fmla="*/ 0 h 1158"/>
                <a:gd name="T22" fmla="*/ 18 w 2806"/>
                <a:gd name="T23" fmla="*/ 0 h 1158"/>
                <a:gd name="T24" fmla="*/ 18 w 2806"/>
                <a:gd name="T25" fmla="*/ 0 h 1158"/>
                <a:gd name="T26" fmla="*/ 19 w 2806"/>
                <a:gd name="T27" fmla="*/ 0 h 1158"/>
                <a:gd name="T28" fmla="*/ 20 w 2806"/>
                <a:gd name="T29" fmla="*/ 0 h 1158"/>
                <a:gd name="T30" fmla="*/ 21 w 2806"/>
                <a:gd name="T31" fmla="*/ 1 h 1158"/>
                <a:gd name="T32" fmla="*/ 21 w 2806"/>
                <a:gd name="T33" fmla="*/ 1 h 1158"/>
                <a:gd name="T34" fmla="*/ 23 w 2806"/>
                <a:gd name="T35" fmla="*/ 1 h 1158"/>
                <a:gd name="T36" fmla="*/ 24 w 2806"/>
                <a:gd name="T37" fmla="*/ 1 h 1158"/>
                <a:gd name="T38" fmla="*/ 26 w 2806"/>
                <a:gd name="T39" fmla="*/ 1 h 1158"/>
                <a:gd name="T40" fmla="*/ 29 w 2806"/>
                <a:gd name="T41" fmla="*/ 1 h 115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806" h="1158">
                  <a:moveTo>
                    <a:pt x="0" y="1158"/>
                  </a:moveTo>
                  <a:cubicBezTo>
                    <a:pt x="92" y="1146"/>
                    <a:pt x="184" y="1134"/>
                    <a:pt x="240" y="1110"/>
                  </a:cubicBezTo>
                  <a:cubicBezTo>
                    <a:pt x="296" y="1086"/>
                    <a:pt x="288" y="1062"/>
                    <a:pt x="336" y="1014"/>
                  </a:cubicBezTo>
                  <a:cubicBezTo>
                    <a:pt x="384" y="966"/>
                    <a:pt x="479" y="880"/>
                    <a:pt x="528" y="822"/>
                  </a:cubicBezTo>
                  <a:cubicBezTo>
                    <a:pt x="577" y="764"/>
                    <a:pt x="589" y="726"/>
                    <a:pt x="628" y="663"/>
                  </a:cubicBezTo>
                  <a:cubicBezTo>
                    <a:pt x="667" y="600"/>
                    <a:pt x="710" y="508"/>
                    <a:pt x="762" y="441"/>
                  </a:cubicBezTo>
                  <a:cubicBezTo>
                    <a:pt x="814" y="374"/>
                    <a:pt x="882" y="319"/>
                    <a:pt x="939" y="263"/>
                  </a:cubicBezTo>
                  <a:cubicBezTo>
                    <a:pt x="996" y="207"/>
                    <a:pt x="1049" y="144"/>
                    <a:pt x="1104" y="102"/>
                  </a:cubicBezTo>
                  <a:cubicBezTo>
                    <a:pt x="1159" y="60"/>
                    <a:pt x="1217" y="16"/>
                    <a:pt x="1273" y="8"/>
                  </a:cubicBezTo>
                  <a:cubicBezTo>
                    <a:pt x="1329" y="0"/>
                    <a:pt x="1388" y="22"/>
                    <a:pt x="1440" y="54"/>
                  </a:cubicBezTo>
                  <a:cubicBezTo>
                    <a:pt x="1492" y="86"/>
                    <a:pt x="1545" y="147"/>
                    <a:pt x="1584" y="198"/>
                  </a:cubicBezTo>
                  <a:cubicBezTo>
                    <a:pt x="1623" y="249"/>
                    <a:pt x="1649" y="315"/>
                    <a:pt x="1673" y="363"/>
                  </a:cubicBezTo>
                  <a:cubicBezTo>
                    <a:pt x="1697" y="411"/>
                    <a:pt x="1702" y="445"/>
                    <a:pt x="1728" y="486"/>
                  </a:cubicBezTo>
                  <a:cubicBezTo>
                    <a:pt x="1754" y="527"/>
                    <a:pt x="1804" y="576"/>
                    <a:pt x="1828" y="608"/>
                  </a:cubicBezTo>
                  <a:cubicBezTo>
                    <a:pt x="1852" y="640"/>
                    <a:pt x="1849" y="650"/>
                    <a:pt x="1872" y="678"/>
                  </a:cubicBezTo>
                  <a:cubicBezTo>
                    <a:pt x="1895" y="706"/>
                    <a:pt x="1936" y="734"/>
                    <a:pt x="1968" y="774"/>
                  </a:cubicBezTo>
                  <a:cubicBezTo>
                    <a:pt x="2000" y="814"/>
                    <a:pt x="2030" y="877"/>
                    <a:pt x="2064" y="918"/>
                  </a:cubicBezTo>
                  <a:cubicBezTo>
                    <a:pt x="2098" y="959"/>
                    <a:pt x="2133" y="995"/>
                    <a:pt x="2173" y="1019"/>
                  </a:cubicBezTo>
                  <a:cubicBezTo>
                    <a:pt x="2213" y="1043"/>
                    <a:pt x="2250" y="1047"/>
                    <a:pt x="2304" y="1062"/>
                  </a:cubicBezTo>
                  <a:cubicBezTo>
                    <a:pt x="2358" y="1077"/>
                    <a:pt x="2411" y="1093"/>
                    <a:pt x="2495" y="1108"/>
                  </a:cubicBezTo>
                  <a:cubicBezTo>
                    <a:pt x="2579" y="1123"/>
                    <a:pt x="2741" y="1143"/>
                    <a:pt x="2806" y="1152"/>
                  </a:cubicBezTo>
                </a:path>
              </a:pathLst>
            </a:custGeom>
            <a:noFill/>
            <a:ln w="38100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7A9ED9-1019-25F9-2F64-0CF276DB565E}"/>
              </a:ext>
            </a:extLst>
          </p:cNvPr>
          <p:cNvGrpSpPr>
            <a:grpSpLocks/>
          </p:cNvGrpSpPr>
          <p:nvPr/>
        </p:nvGrpSpPr>
        <p:grpSpPr bwMode="auto">
          <a:xfrm>
            <a:off x="6477000" y="2884488"/>
            <a:ext cx="1219200" cy="1066800"/>
            <a:chOff x="6477000" y="2743200"/>
            <a:chExt cx="1219200" cy="1066800"/>
          </a:xfrm>
        </p:grpSpPr>
        <p:sp>
          <p:nvSpPr>
            <p:cNvPr id="121883" name="Line 15">
              <a:extLst>
                <a:ext uri="{FF2B5EF4-FFF2-40B4-BE49-F238E27FC236}">
                  <a16:creationId xmlns:a16="http://schemas.microsoft.com/office/drawing/2014/main" id="{8CC17390-E563-CE06-9E91-13756201A0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77000" y="2743200"/>
              <a:ext cx="0" cy="1066800"/>
            </a:xfrm>
            <a:prstGeom prst="line">
              <a:avLst/>
            </a:prstGeom>
            <a:noFill/>
            <a:ln w="28575">
              <a:solidFill>
                <a:srgbClr val="6633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21884" name="Line 20">
              <a:extLst>
                <a:ext uri="{FF2B5EF4-FFF2-40B4-BE49-F238E27FC236}">
                  <a16:creationId xmlns:a16="http://schemas.microsoft.com/office/drawing/2014/main" id="{2EA8AF16-C1B2-C416-2AB2-A8C549DB1E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05600" y="2743200"/>
              <a:ext cx="0" cy="1066800"/>
            </a:xfrm>
            <a:prstGeom prst="line">
              <a:avLst/>
            </a:prstGeom>
            <a:noFill/>
            <a:ln w="28575">
              <a:solidFill>
                <a:srgbClr val="D8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21885" name="Line 21">
              <a:extLst>
                <a:ext uri="{FF2B5EF4-FFF2-40B4-BE49-F238E27FC236}">
                  <a16:creationId xmlns:a16="http://schemas.microsoft.com/office/drawing/2014/main" id="{1C284006-E275-D65C-628D-580529A5E1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58000" y="2743200"/>
              <a:ext cx="0" cy="106680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21886" name="Line 22">
              <a:extLst>
                <a:ext uri="{FF2B5EF4-FFF2-40B4-BE49-F238E27FC236}">
                  <a16:creationId xmlns:a16="http://schemas.microsoft.com/office/drawing/2014/main" id="{F7B26FB9-7168-DB39-DFA9-CDF029ABE4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86600" y="2743200"/>
              <a:ext cx="0" cy="106680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21887" name="Line 23">
              <a:extLst>
                <a:ext uri="{FF2B5EF4-FFF2-40B4-BE49-F238E27FC236}">
                  <a16:creationId xmlns:a16="http://schemas.microsoft.com/office/drawing/2014/main" id="{0A4F9350-86D8-38FE-65F0-BD78898646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39000" y="2743200"/>
              <a:ext cx="0" cy="106680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21888" name="Line 24">
              <a:extLst>
                <a:ext uri="{FF2B5EF4-FFF2-40B4-BE49-F238E27FC236}">
                  <a16:creationId xmlns:a16="http://schemas.microsoft.com/office/drawing/2014/main" id="{7CAB6254-2420-AB9A-51CF-293066CCC8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91400" y="2743200"/>
              <a:ext cx="0" cy="106680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21889" name="Line 25">
              <a:extLst>
                <a:ext uri="{FF2B5EF4-FFF2-40B4-BE49-F238E27FC236}">
                  <a16:creationId xmlns:a16="http://schemas.microsoft.com/office/drawing/2014/main" id="{5B72F487-5A77-0558-97AB-E997191DDC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2743200"/>
              <a:ext cx="0" cy="106680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21890" name="Line 26">
              <a:extLst>
                <a:ext uri="{FF2B5EF4-FFF2-40B4-BE49-F238E27FC236}">
                  <a16:creationId xmlns:a16="http://schemas.microsoft.com/office/drawing/2014/main" id="{51252CE9-75AD-3B36-A419-A3ABCCFB70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96200" y="2743200"/>
              <a:ext cx="0" cy="106680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2A36AA3-35CB-53AA-BB33-89535241B042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1131888"/>
            <a:ext cx="2286000" cy="4191000"/>
            <a:chOff x="1447800" y="990600"/>
            <a:chExt cx="2286000" cy="4191000"/>
          </a:xfrm>
        </p:grpSpPr>
        <p:sp>
          <p:nvSpPr>
            <p:cNvPr id="121875" name="Oval 27">
              <a:extLst>
                <a:ext uri="{FF2B5EF4-FFF2-40B4-BE49-F238E27FC236}">
                  <a16:creationId xmlns:a16="http://schemas.microsoft.com/office/drawing/2014/main" id="{81145046-80FE-5F9E-C22D-9E9A768A2E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7600" y="990600"/>
              <a:ext cx="76200" cy="76200"/>
            </a:xfrm>
            <a:prstGeom prst="ellipse">
              <a:avLst/>
            </a:prstGeom>
            <a:solidFill>
              <a:srgbClr val="6633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21876" name="Oval 28">
              <a:extLst>
                <a:ext uri="{FF2B5EF4-FFF2-40B4-BE49-F238E27FC236}">
                  <a16:creationId xmlns:a16="http://schemas.microsoft.com/office/drawing/2014/main" id="{E8DA063A-FE26-F02D-2AFD-5B3295CDCD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9400" y="1143000"/>
              <a:ext cx="76200" cy="76200"/>
            </a:xfrm>
            <a:prstGeom prst="ellipse">
              <a:avLst/>
            </a:prstGeom>
            <a:solidFill>
              <a:srgbClr val="D800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21877" name="Oval 29">
              <a:extLst>
                <a:ext uri="{FF2B5EF4-FFF2-40B4-BE49-F238E27FC236}">
                  <a16:creationId xmlns:a16="http://schemas.microsoft.com/office/drawing/2014/main" id="{0416CC3A-C9B6-22D3-52EF-32674B3EFE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9800" y="1371600"/>
              <a:ext cx="76200" cy="76200"/>
            </a:xfrm>
            <a:prstGeom prst="ellipse">
              <a:avLst/>
            </a:prstGeom>
            <a:solidFill>
              <a:srgbClr val="FF99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21878" name="Oval 30">
              <a:extLst>
                <a:ext uri="{FF2B5EF4-FFF2-40B4-BE49-F238E27FC236}">
                  <a16:creationId xmlns:a16="http://schemas.microsoft.com/office/drawing/2014/main" id="{5C7BC9BF-8288-24F7-06A2-D153B748E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8800" y="1905000"/>
              <a:ext cx="76200" cy="76200"/>
            </a:xfrm>
            <a:prstGeom prst="ellipse">
              <a:avLst/>
            </a:prstGeom>
            <a:solidFill>
              <a:srgbClr val="FFCC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21879" name="Oval 31">
              <a:extLst>
                <a:ext uri="{FF2B5EF4-FFF2-40B4-BE49-F238E27FC236}">
                  <a16:creationId xmlns:a16="http://schemas.microsoft.com/office/drawing/2014/main" id="{55248D95-97B5-28B5-BFDB-DA9448B5AD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0200" y="3048000"/>
              <a:ext cx="76200" cy="76200"/>
            </a:xfrm>
            <a:prstGeom prst="ellipse">
              <a:avLst/>
            </a:prstGeom>
            <a:solidFill>
              <a:srgbClr val="0099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21880" name="Oval 32">
              <a:extLst>
                <a:ext uri="{FF2B5EF4-FFF2-40B4-BE49-F238E27FC236}">
                  <a16:creationId xmlns:a16="http://schemas.microsoft.com/office/drawing/2014/main" id="{7EAB1890-4777-7DC4-098F-3E3EC28C9D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000" y="3962400"/>
              <a:ext cx="76200" cy="76200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hlink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21881" name="Oval 33">
              <a:extLst>
                <a:ext uri="{FF2B5EF4-FFF2-40B4-BE49-F238E27FC236}">
                  <a16:creationId xmlns:a16="http://schemas.microsoft.com/office/drawing/2014/main" id="{BFEBC5DF-7278-B53A-4F7B-E7869DF7E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4724400"/>
              <a:ext cx="76200" cy="76200"/>
            </a:xfrm>
            <a:prstGeom prst="ellipse">
              <a:avLst/>
            </a:prstGeom>
            <a:solidFill>
              <a:srgbClr val="000099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21882" name="Oval 34">
              <a:extLst>
                <a:ext uri="{FF2B5EF4-FFF2-40B4-BE49-F238E27FC236}">
                  <a16:creationId xmlns:a16="http://schemas.microsoft.com/office/drawing/2014/main" id="{9CA60E18-4958-997A-0B46-B5F6D201A7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5105400"/>
              <a:ext cx="76200" cy="76200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C110E"/>
                </a:buClr>
                <a:buChar char="•"/>
                <a:defRPr sz="32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FC110E"/>
                </a:buClr>
                <a:buChar char="–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C110E"/>
                </a:buClr>
                <a:buChar char="•"/>
                <a:defRPr sz="24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FC110E"/>
                </a:buClr>
                <a:buChar char="–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C110E"/>
                </a:buClr>
                <a:buChar char="»"/>
                <a:defRPr sz="2000" b="1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121862" name="Freeform 36">
            <a:extLst>
              <a:ext uri="{FF2B5EF4-FFF2-40B4-BE49-F238E27FC236}">
                <a16:creationId xmlns:a16="http://schemas.microsoft.com/office/drawing/2014/main" id="{5678AA5C-B63D-42F7-426C-7BD86BD921FC}"/>
              </a:ext>
            </a:extLst>
          </p:cNvPr>
          <p:cNvSpPr>
            <a:spLocks/>
          </p:cNvSpPr>
          <p:nvPr/>
        </p:nvSpPr>
        <p:spPr bwMode="auto">
          <a:xfrm>
            <a:off x="5410200" y="3265488"/>
            <a:ext cx="2362200" cy="685800"/>
          </a:xfrm>
          <a:custGeom>
            <a:avLst/>
            <a:gdLst>
              <a:gd name="T0" fmla="*/ 0 w 2806"/>
              <a:gd name="T1" fmla="*/ 2147483646 h 1158"/>
              <a:gd name="T2" fmla="*/ 2147483646 w 2806"/>
              <a:gd name="T3" fmla="*/ 2147483646 h 1158"/>
              <a:gd name="T4" fmla="*/ 2147483646 w 2806"/>
              <a:gd name="T5" fmla="*/ 2147483646 h 1158"/>
              <a:gd name="T6" fmla="*/ 2147483646 w 2806"/>
              <a:gd name="T7" fmla="*/ 2147483646 h 1158"/>
              <a:gd name="T8" fmla="*/ 2147483646 w 2806"/>
              <a:gd name="T9" fmla="*/ 2147483646 h 1158"/>
              <a:gd name="T10" fmla="*/ 2147483646 w 2806"/>
              <a:gd name="T11" fmla="*/ 2147483646 h 1158"/>
              <a:gd name="T12" fmla="*/ 2147483646 w 2806"/>
              <a:gd name="T13" fmla="*/ 2147483646 h 1158"/>
              <a:gd name="T14" fmla="*/ 2147483646 w 2806"/>
              <a:gd name="T15" fmla="*/ 2147483646 h 1158"/>
              <a:gd name="T16" fmla="*/ 2147483646 w 2806"/>
              <a:gd name="T17" fmla="*/ 2147483646 h 1158"/>
              <a:gd name="T18" fmla="*/ 2147483646 w 2806"/>
              <a:gd name="T19" fmla="*/ 2147483646 h 1158"/>
              <a:gd name="T20" fmla="*/ 2147483646 w 2806"/>
              <a:gd name="T21" fmla="*/ 2147483646 h 1158"/>
              <a:gd name="T22" fmla="*/ 2147483646 w 2806"/>
              <a:gd name="T23" fmla="*/ 2147483646 h 1158"/>
              <a:gd name="T24" fmla="*/ 2147483646 w 2806"/>
              <a:gd name="T25" fmla="*/ 2147483646 h 1158"/>
              <a:gd name="T26" fmla="*/ 2147483646 w 2806"/>
              <a:gd name="T27" fmla="*/ 2147483646 h 1158"/>
              <a:gd name="T28" fmla="*/ 2147483646 w 2806"/>
              <a:gd name="T29" fmla="*/ 2147483646 h 1158"/>
              <a:gd name="T30" fmla="*/ 2147483646 w 2806"/>
              <a:gd name="T31" fmla="*/ 2147483646 h 1158"/>
              <a:gd name="T32" fmla="*/ 2147483646 w 2806"/>
              <a:gd name="T33" fmla="*/ 2147483646 h 1158"/>
              <a:gd name="T34" fmla="*/ 2147483646 w 2806"/>
              <a:gd name="T35" fmla="*/ 2147483646 h 1158"/>
              <a:gd name="T36" fmla="*/ 2147483646 w 2806"/>
              <a:gd name="T37" fmla="*/ 2147483646 h 1158"/>
              <a:gd name="T38" fmla="*/ 2147483646 w 2806"/>
              <a:gd name="T39" fmla="*/ 2147483646 h 1158"/>
              <a:gd name="T40" fmla="*/ 2147483646 w 2806"/>
              <a:gd name="T41" fmla="*/ 2147483646 h 115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806" h="1158">
                <a:moveTo>
                  <a:pt x="0" y="1158"/>
                </a:moveTo>
                <a:cubicBezTo>
                  <a:pt x="92" y="1146"/>
                  <a:pt x="184" y="1134"/>
                  <a:pt x="240" y="1110"/>
                </a:cubicBezTo>
                <a:cubicBezTo>
                  <a:pt x="296" y="1086"/>
                  <a:pt x="288" y="1062"/>
                  <a:pt x="336" y="1014"/>
                </a:cubicBezTo>
                <a:cubicBezTo>
                  <a:pt x="384" y="966"/>
                  <a:pt x="479" y="880"/>
                  <a:pt x="528" y="822"/>
                </a:cubicBezTo>
                <a:cubicBezTo>
                  <a:pt x="577" y="764"/>
                  <a:pt x="589" y="726"/>
                  <a:pt x="628" y="663"/>
                </a:cubicBezTo>
                <a:cubicBezTo>
                  <a:pt x="667" y="600"/>
                  <a:pt x="710" y="508"/>
                  <a:pt x="762" y="441"/>
                </a:cubicBezTo>
                <a:cubicBezTo>
                  <a:pt x="814" y="374"/>
                  <a:pt x="882" y="319"/>
                  <a:pt x="939" y="263"/>
                </a:cubicBezTo>
                <a:cubicBezTo>
                  <a:pt x="996" y="207"/>
                  <a:pt x="1049" y="144"/>
                  <a:pt x="1104" y="102"/>
                </a:cubicBezTo>
                <a:cubicBezTo>
                  <a:pt x="1159" y="60"/>
                  <a:pt x="1217" y="16"/>
                  <a:pt x="1273" y="8"/>
                </a:cubicBezTo>
                <a:cubicBezTo>
                  <a:pt x="1329" y="0"/>
                  <a:pt x="1388" y="22"/>
                  <a:pt x="1440" y="54"/>
                </a:cubicBezTo>
                <a:cubicBezTo>
                  <a:pt x="1492" y="86"/>
                  <a:pt x="1545" y="147"/>
                  <a:pt x="1584" y="198"/>
                </a:cubicBezTo>
                <a:cubicBezTo>
                  <a:pt x="1623" y="249"/>
                  <a:pt x="1649" y="315"/>
                  <a:pt x="1673" y="363"/>
                </a:cubicBezTo>
                <a:cubicBezTo>
                  <a:pt x="1697" y="411"/>
                  <a:pt x="1702" y="445"/>
                  <a:pt x="1728" y="486"/>
                </a:cubicBezTo>
                <a:cubicBezTo>
                  <a:pt x="1754" y="527"/>
                  <a:pt x="1804" y="576"/>
                  <a:pt x="1828" y="608"/>
                </a:cubicBezTo>
                <a:cubicBezTo>
                  <a:pt x="1852" y="640"/>
                  <a:pt x="1849" y="650"/>
                  <a:pt x="1872" y="678"/>
                </a:cubicBezTo>
                <a:cubicBezTo>
                  <a:pt x="1895" y="706"/>
                  <a:pt x="1936" y="734"/>
                  <a:pt x="1968" y="774"/>
                </a:cubicBezTo>
                <a:cubicBezTo>
                  <a:pt x="2000" y="814"/>
                  <a:pt x="2030" y="877"/>
                  <a:pt x="2064" y="918"/>
                </a:cubicBezTo>
                <a:cubicBezTo>
                  <a:pt x="2098" y="959"/>
                  <a:pt x="2133" y="995"/>
                  <a:pt x="2173" y="1019"/>
                </a:cubicBezTo>
                <a:cubicBezTo>
                  <a:pt x="2213" y="1043"/>
                  <a:pt x="2250" y="1047"/>
                  <a:pt x="2304" y="1062"/>
                </a:cubicBezTo>
                <a:cubicBezTo>
                  <a:pt x="2358" y="1077"/>
                  <a:pt x="2411" y="1093"/>
                  <a:pt x="2495" y="1108"/>
                </a:cubicBezTo>
                <a:cubicBezTo>
                  <a:pt x="2579" y="1123"/>
                  <a:pt x="2741" y="1143"/>
                  <a:pt x="2806" y="1152"/>
                </a:cubicBezTo>
              </a:path>
            </a:pathLst>
          </a:custGeom>
          <a:noFill/>
          <a:ln w="57150" cap="flat" cmpd="sng">
            <a:solidFill>
              <a:srgbClr val="D8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21863" name="Freeform 37">
            <a:extLst>
              <a:ext uri="{FF2B5EF4-FFF2-40B4-BE49-F238E27FC236}">
                <a16:creationId xmlns:a16="http://schemas.microsoft.com/office/drawing/2014/main" id="{F3D42424-0DC8-C292-83BC-097824C803DF}"/>
              </a:ext>
            </a:extLst>
          </p:cNvPr>
          <p:cNvSpPr>
            <a:spLocks/>
          </p:cNvSpPr>
          <p:nvPr/>
        </p:nvSpPr>
        <p:spPr bwMode="auto">
          <a:xfrm>
            <a:off x="6400800" y="3265488"/>
            <a:ext cx="2133600" cy="685800"/>
          </a:xfrm>
          <a:custGeom>
            <a:avLst/>
            <a:gdLst>
              <a:gd name="T0" fmla="*/ 0 w 2478"/>
              <a:gd name="T1" fmla="*/ 2147483646 h 1146"/>
              <a:gd name="T2" fmla="*/ 2147483646 w 2478"/>
              <a:gd name="T3" fmla="*/ 2147483646 h 1146"/>
              <a:gd name="T4" fmla="*/ 2147483646 w 2478"/>
              <a:gd name="T5" fmla="*/ 2147483646 h 1146"/>
              <a:gd name="T6" fmla="*/ 2147483646 w 2478"/>
              <a:gd name="T7" fmla="*/ 2147483646 h 1146"/>
              <a:gd name="T8" fmla="*/ 2147483646 w 2478"/>
              <a:gd name="T9" fmla="*/ 2147483646 h 1146"/>
              <a:gd name="T10" fmla="*/ 2147483646 w 2478"/>
              <a:gd name="T11" fmla="*/ 2147483646 h 1146"/>
              <a:gd name="T12" fmla="*/ 2147483646 w 2478"/>
              <a:gd name="T13" fmla="*/ 2147483646 h 1146"/>
              <a:gd name="T14" fmla="*/ 2147483646 w 2478"/>
              <a:gd name="T15" fmla="*/ 2147483646 h 1146"/>
              <a:gd name="T16" fmla="*/ 2147483646 w 2478"/>
              <a:gd name="T17" fmla="*/ 2147483646 h 1146"/>
              <a:gd name="T18" fmla="*/ 2147483646 w 2478"/>
              <a:gd name="T19" fmla="*/ 2147483646 h 1146"/>
              <a:gd name="T20" fmla="*/ 2147483646 w 2478"/>
              <a:gd name="T21" fmla="*/ 2147483646 h 1146"/>
              <a:gd name="T22" fmla="*/ 2147483646 w 2478"/>
              <a:gd name="T23" fmla="*/ 2147483646 h 1146"/>
              <a:gd name="T24" fmla="*/ 2147483646 w 2478"/>
              <a:gd name="T25" fmla="*/ 2147483646 h 1146"/>
              <a:gd name="T26" fmla="*/ 2147483646 w 2478"/>
              <a:gd name="T27" fmla="*/ 2147483646 h 114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2478" h="1146">
                <a:moveTo>
                  <a:pt x="0" y="1146"/>
                </a:moveTo>
                <a:cubicBezTo>
                  <a:pt x="57" y="1137"/>
                  <a:pt x="267" y="1110"/>
                  <a:pt x="356" y="1079"/>
                </a:cubicBezTo>
                <a:cubicBezTo>
                  <a:pt x="445" y="1048"/>
                  <a:pt x="477" y="1028"/>
                  <a:pt x="534" y="960"/>
                </a:cubicBezTo>
                <a:cubicBezTo>
                  <a:pt x="591" y="892"/>
                  <a:pt x="644" y="772"/>
                  <a:pt x="700" y="668"/>
                </a:cubicBezTo>
                <a:cubicBezTo>
                  <a:pt x="756" y="564"/>
                  <a:pt x="802" y="439"/>
                  <a:pt x="870" y="336"/>
                </a:cubicBezTo>
                <a:cubicBezTo>
                  <a:pt x="938" y="233"/>
                  <a:pt x="1046" y="96"/>
                  <a:pt x="1110" y="48"/>
                </a:cubicBezTo>
                <a:cubicBezTo>
                  <a:pt x="1174" y="0"/>
                  <a:pt x="1206" y="16"/>
                  <a:pt x="1254" y="48"/>
                </a:cubicBezTo>
                <a:cubicBezTo>
                  <a:pt x="1302" y="80"/>
                  <a:pt x="1350" y="152"/>
                  <a:pt x="1398" y="240"/>
                </a:cubicBezTo>
                <a:cubicBezTo>
                  <a:pt x="1446" y="328"/>
                  <a:pt x="1501" y="484"/>
                  <a:pt x="1542" y="576"/>
                </a:cubicBezTo>
                <a:cubicBezTo>
                  <a:pt x="1583" y="668"/>
                  <a:pt x="1606" y="730"/>
                  <a:pt x="1645" y="790"/>
                </a:cubicBezTo>
                <a:cubicBezTo>
                  <a:pt x="1684" y="850"/>
                  <a:pt x="1739" y="899"/>
                  <a:pt x="1778" y="935"/>
                </a:cubicBezTo>
                <a:cubicBezTo>
                  <a:pt x="1817" y="971"/>
                  <a:pt x="1837" y="980"/>
                  <a:pt x="1878" y="1008"/>
                </a:cubicBezTo>
                <a:cubicBezTo>
                  <a:pt x="1919" y="1036"/>
                  <a:pt x="1922" y="1085"/>
                  <a:pt x="2022" y="1104"/>
                </a:cubicBezTo>
                <a:cubicBezTo>
                  <a:pt x="2122" y="1123"/>
                  <a:pt x="2383" y="1120"/>
                  <a:pt x="2478" y="1124"/>
                </a:cubicBezTo>
              </a:path>
            </a:pathLst>
          </a:custGeom>
          <a:noFill/>
          <a:ln w="571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42" name="Freeform 38">
            <a:extLst>
              <a:ext uri="{FF2B5EF4-FFF2-40B4-BE49-F238E27FC236}">
                <a16:creationId xmlns:a16="http://schemas.microsoft.com/office/drawing/2014/main" id="{4803CDA7-936E-6EE3-C024-0513AD107579}"/>
              </a:ext>
            </a:extLst>
          </p:cNvPr>
          <p:cNvSpPr>
            <a:spLocks/>
          </p:cNvSpPr>
          <p:nvPr/>
        </p:nvSpPr>
        <p:spPr bwMode="auto">
          <a:xfrm>
            <a:off x="1438275" y="1141413"/>
            <a:ext cx="4584700" cy="4597400"/>
          </a:xfrm>
          <a:custGeom>
            <a:avLst/>
            <a:gdLst>
              <a:gd name="T0" fmla="*/ 2147483646 w 2888"/>
              <a:gd name="T1" fmla="*/ 2147483646 h 2896"/>
              <a:gd name="T2" fmla="*/ 2147483646 w 2888"/>
              <a:gd name="T3" fmla="*/ 2147483646 h 2896"/>
              <a:gd name="T4" fmla="*/ 2147483646 w 2888"/>
              <a:gd name="T5" fmla="*/ 2147483646 h 2896"/>
              <a:gd name="T6" fmla="*/ 2147483646 w 2888"/>
              <a:gd name="T7" fmla="*/ 2147483646 h 2896"/>
              <a:gd name="T8" fmla="*/ 2147483646 w 2888"/>
              <a:gd name="T9" fmla="*/ 2147483646 h 2896"/>
              <a:gd name="T10" fmla="*/ 2147483646 w 2888"/>
              <a:gd name="T11" fmla="*/ 2147483646 h 2896"/>
              <a:gd name="T12" fmla="*/ 2147483646 w 2888"/>
              <a:gd name="T13" fmla="*/ 2147483646 h 2896"/>
              <a:gd name="T14" fmla="*/ 2147483646 w 2888"/>
              <a:gd name="T15" fmla="*/ 2147483646 h 2896"/>
              <a:gd name="T16" fmla="*/ 2147483646 w 2888"/>
              <a:gd name="T17" fmla="*/ 2147483646 h 289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888" h="2896">
                <a:moveTo>
                  <a:pt x="2888" y="16"/>
                </a:moveTo>
                <a:cubicBezTo>
                  <a:pt x="2312" y="8"/>
                  <a:pt x="1736" y="0"/>
                  <a:pt x="1400" y="16"/>
                </a:cubicBezTo>
                <a:cubicBezTo>
                  <a:pt x="1064" y="32"/>
                  <a:pt x="1024" y="64"/>
                  <a:pt x="872" y="112"/>
                </a:cubicBezTo>
                <a:cubicBezTo>
                  <a:pt x="720" y="160"/>
                  <a:pt x="592" y="216"/>
                  <a:pt x="488" y="304"/>
                </a:cubicBezTo>
                <a:cubicBezTo>
                  <a:pt x="384" y="392"/>
                  <a:pt x="312" y="464"/>
                  <a:pt x="248" y="640"/>
                </a:cubicBezTo>
                <a:cubicBezTo>
                  <a:pt x="184" y="816"/>
                  <a:pt x="136" y="1144"/>
                  <a:pt x="104" y="1360"/>
                </a:cubicBezTo>
                <a:cubicBezTo>
                  <a:pt x="72" y="1576"/>
                  <a:pt x="72" y="1760"/>
                  <a:pt x="56" y="1936"/>
                </a:cubicBezTo>
                <a:cubicBezTo>
                  <a:pt x="40" y="2112"/>
                  <a:pt x="16" y="2256"/>
                  <a:pt x="8" y="2416"/>
                </a:cubicBezTo>
                <a:cubicBezTo>
                  <a:pt x="0" y="2576"/>
                  <a:pt x="8" y="2816"/>
                  <a:pt x="8" y="2896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4E9A708-B990-6B5C-3EA7-C287B9E4B86F}"/>
              </a:ext>
            </a:extLst>
          </p:cNvPr>
          <p:cNvSpPr/>
          <p:nvPr/>
        </p:nvSpPr>
        <p:spPr>
          <a:xfrm>
            <a:off x="2378075" y="2776538"/>
            <a:ext cx="3243263" cy="979487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rgbClr val="000090"/>
                </a:solidFill>
              </a:rPr>
              <a:t>Tradeoff between sensitivity and specificity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5C78539-806B-08B8-3174-B3E79F1E2448}"/>
              </a:ext>
            </a:extLst>
          </p:cNvPr>
          <p:cNvGrpSpPr>
            <a:grpSpLocks/>
          </p:cNvGrpSpPr>
          <p:nvPr/>
        </p:nvGrpSpPr>
        <p:grpSpPr bwMode="auto">
          <a:xfrm>
            <a:off x="2838450" y="1035050"/>
            <a:ext cx="1323975" cy="1382713"/>
            <a:chOff x="2744656" y="1034627"/>
            <a:chExt cx="1323978" cy="1383658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2A16462-A6C1-73BA-5A30-EF4D7ADDA6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846802">
              <a:off x="3211249" y="568034"/>
              <a:ext cx="390792" cy="1323978"/>
            </a:xfrm>
            <a:prstGeom prst="ellipse">
              <a:avLst/>
            </a:prstGeom>
            <a:solidFill>
              <a:srgbClr val="3366FF">
                <a:alpha val="59999"/>
              </a:srgbClr>
            </a:solidFill>
            <a:ln w="9525">
              <a:solidFill>
                <a:srgbClr val="B6DCD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defRPr/>
              </a:pPr>
              <a:endParaRPr lang="x-none" altLang="x-none">
                <a:solidFill>
                  <a:srgbClr val="FFFFFF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09F561B-DB4E-8985-CBC6-F28EA7AD9DD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3657471" y="1589044"/>
              <a:ext cx="179387" cy="829241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E3E5C05-94F5-29FC-DCF2-58E2AC52D881}"/>
              </a:ext>
            </a:extLst>
          </p:cNvPr>
          <p:cNvGrpSpPr>
            <a:grpSpLocks/>
          </p:cNvGrpSpPr>
          <p:nvPr/>
        </p:nvGrpSpPr>
        <p:grpSpPr bwMode="auto">
          <a:xfrm>
            <a:off x="1774825" y="1344613"/>
            <a:ext cx="1120775" cy="1333500"/>
            <a:chOff x="1775234" y="1344333"/>
            <a:chExt cx="1120366" cy="1333104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7C46F01-5834-A314-E45D-0C8916E3F14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97998">
              <a:off x="1775234" y="1344333"/>
              <a:ext cx="390382" cy="1323582"/>
            </a:xfrm>
            <a:prstGeom prst="ellipse">
              <a:avLst/>
            </a:prstGeom>
            <a:solidFill>
              <a:srgbClr val="3366FF">
                <a:alpha val="59999"/>
              </a:srgbClr>
            </a:solidFill>
            <a:ln w="9525">
              <a:solidFill>
                <a:srgbClr val="B6DCD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defRPr/>
              </a:pPr>
              <a:endParaRPr lang="x-none" altLang="x-none">
                <a:solidFill>
                  <a:srgbClr val="FFFFFF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348A530-987B-D086-7A08-FD6831F4953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210050" y="2193393"/>
              <a:ext cx="685550" cy="484044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2287A64-4E9A-781A-24BA-72349FC2336B}"/>
              </a:ext>
            </a:extLst>
          </p:cNvPr>
          <p:cNvGrpSpPr>
            <a:grpSpLocks/>
          </p:cNvGrpSpPr>
          <p:nvPr/>
        </p:nvGrpSpPr>
        <p:grpSpPr bwMode="auto">
          <a:xfrm>
            <a:off x="1328738" y="3581400"/>
            <a:ext cx="1141412" cy="1323975"/>
            <a:chOff x="1328557" y="3580982"/>
            <a:chExt cx="1142096" cy="1323978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57D1043-B0E1-A1A3-DD18-23C962C371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01286">
              <a:off x="1328557" y="3580982"/>
              <a:ext cx="390759" cy="1323978"/>
            </a:xfrm>
            <a:prstGeom prst="ellipse">
              <a:avLst/>
            </a:prstGeom>
            <a:solidFill>
              <a:srgbClr val="3366FF">
                <a:alpha val="59999"/>
              </a:srgbClr>
            </a:solidFill>
            <a:ln w="9525">
              <a:solidFill>
                <a:srgbClr val="B6DCD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defRPr/>
              </a:pPr>
              <a:endParaRPr lang="x-none" altLang="x-none">
                <a:solidFill>
                  <a:srgbClr val="FFFFFF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50F4307C-672E-72BF-419E-05F72AB0228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828919" y="3755607"/>
              <a:ext cx="641734" cy="347664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>
            <a:extLst>
              <a:ext uri="{FF2B5EF4-FFF2-40B4-BE49-F238E27FC236}">
                <a16:creationId xmlns:a16="http://schemas.microsoft.com/office/drawing/2014/main" id="{04D33DDE-4E86-48AC-3E38-1A092C4CEE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0838"/>
            <a:ext cx="8458200" cy="1143000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Area Under ROC Curve (AUC) </a:t>
            </a:r>
          </a:p>
        </p:txBody>
      </p:sp>
      <p:sp>
        <p:nvSpPr>
          <p:cNvPr id="122882" name="Rectangle 3">
            <a:extLst>
              <a:ext uri="{FF2B5EF4-FFF2-40B4-BE49-F238E27FC236}">
                <a16:creationId xmlns:a16="http://schemas.microsoft.com/office/drawing/2014/main" id="{E0E75C82-72C5-CD70-F786-321CDBCA5E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2025650"/>
            <a:ext cx="8229600" cy="1689100"/>
          </a:xfrm>
        </p:spPr>
        <p:txBody>
          <a:bodyPr/>
          <a:lstStyle/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en-US" altLang="en-US" sz="2800" i="1">
                <a:solidFill>
                  <a:schemeClr val="hlink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Overall measure</a:t>
            </a:r>
            <a:r>
              <a:rPr lang="en-US" altLang="en-US" sz="2800">
                <a:latin typeface="Arial" panose="020B0604020202020204" pitchFamily="34" charset="0"/>
                <a:cs typeface="Calibri" panose="020F0502020204030204" pitchFamily="34" charset="0"/>
              </a:rPr>
              <a:t> of test performance</a:t>
            </a:r>
          </a:p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en-US" altLang="en-US" sz="2800" i="1">
                <a:solidFill>
                  <a:schemeClr val="hlink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Comparisons</a:t>
            </a:r>
            <a:r>
              <a:rPr lang="en-US" altLang="en-US" sz="2800">
                <a:latin typeface="Arial" panose="020B0604020202020204" pitchFamily="34" charset="0"/>
                <a:cs typeface="Calibri" panose="020F0502020204030204" pitchFamily="34" charset="0"/>
              </a:rPr>
              <a:t> between two tests based on differences between (estimated) AUC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oup 3">
            <a:extLst>
              <a:ext uri="{FF2B5EF4-FFF2-40B4-BE49-F238E27FC236}">
                <a16:creationId xmlns:a16="http://schemas.microsoft.com/office/drawing/2014/main" id="{BBDFD1DC-530C-76B5-EF42-45504A60D12B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00" y="889000"/>
            <a:ext cx="6565900" cy="544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906" name="Rectangle 2">
            <a:extLst>
              <a:ext uri="{FF2B5EF4-FFF2-40B4-BE49-F238E27FC236}">
                <a16:creationId xmlns:a16="http://schemas.microsoft.com/office/drawing/2014/main" id="{99743FF3-D1F6-2DA0-F2C6-097A4D7339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-100013"/>
            <a:ext cx="8458200" cy="1143001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Area Under ROC Curve (AUC) 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Title 1">
            <a:extLst>
              <a:ext uri="{FF2B5EF4-FFF2-40B4-BE49-F238E27FC236}">
                <a16:creationId xmlns:a16="http://schemas.microsoft.com/office/drawing/2014/main" id="{EA89226D-4134-378C-591C-2F42D33F8F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Other Supervised Classification Methods</a:t>
            </a:r>
          </a:p>
        </p:txBody>
      </p:sp>
      <p:sp>
        <p:nvSpPr>
          <p:cNvPr id="182274" name="Content Placeholder 2">
            <a:extLst>
              <a:ext uri="{FF2B5EF4-FFF2-40B4-BE49-F238E27FC236}">
                <a16:creationId xmlns:a16="http://schemas.microsoft.com/office/drawing/2014/main" id="{97404A83-2A51-EBC0-97B7-9924C0A6965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5800" y="1916113"/>
            <a:ext cx="7772400" cy="4392612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SIMCA – Soft Independent Modeling of Class Analogy</a:t>
            </a:r>
          </a:p>
          <a:p>
            <a:pPr>
              <a:defRPr/>
            </a:pPr>
            <a:r>
              <a:rPr lang="en-US" altLang="en-US" dirty="0"/>
              <a:t>*OPLS – Orthogonal Projection of Latent Structures</a:t>
            </a:r>
          </a:p>
          <a:p>
            <a:pPr>
              <a:defRPr/>
            </a:pPr>
            <a:r>
              <a:rPr lang="en-US" altLang="en-US" dirty="0"/>
              <a:t>*Support Vector Machines</a:t>
            </a:r>
          </a:p>
          <a:p>
            <a:pPr>
              <a:defRPr/>
            </a:pPr>
            <a:r>
              <a:rPr lang="en-US" altLang="en-US" dirty="0"/>
              <a:t>*Random Forest </a:t>
            </a:r>
          </a:p>
          <a:p>
            <a:pPr marL="0" indent="0">
              <a:buFontTx/>
              <a:buNone/>
              <a:defRPr/>
            </a:pPr>
            <a:r>
              <a:rPr lang="en-US" altLang="en-US" dirty="0">
                <a:solidFill>
                  <a:srgbClr val="C00000"/>
                </a:solidFill>
              </a:rPr>
              <a:t>* Implemented in MetaboAnalyst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2">
            <a:extLst>
              <a:ext uri="{FF2B5EF4-FFF2-40B4-BE49-F238E27FC236}">
                <a16:creationId xmlns:a16="http://schemas.microsoft.com/office/drawing/2014/main" id="{5D906240-330B-ECB5-4D6E-FBC042406B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7938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Data Analysis Progression</a:t>
            </a:r>
          </a:p>
        </p:txBody>
      </p:sp>
      <p:sp>
        <p:nvSpPr>
          <p:cNvPr id="126978" name="Rectangle 3">
            <a:extLst>
              <a:ext uri="{FF2B5EF4-FFF2-40B4-BE49-F238E27FC236}">
                <a16:creationId xmlns:a16="http://schemas.microsoft.com/office/drawing/2014/main" id="{3D1E5837-DB62-3CCC-2C82-3F8DF5F9069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68313" y="1052513"/>
            <a:ext cx="8001000" cy="5327650"/>
          </a:xfrm>
        </p:spPr>
        <p:txBody>
          <a:bodyPr/>
          <a:lstStyle/>
          <a:p>
            <a:pPr eaLnBrk="1" hangingPunct="1"/>
            <a:r>
              <a:rPr lang="en-US" altLang="en-US" sz="2800">
                <a:solidFill>
                  <a:srgbClr val="FC110E"/>
                </a:solidFill>
              </a:rPr>
              <a:t>Unsupervised Methods</a:t>
            </a:r>
            <a:endParaRPr lang="en-US" altLang="en-US" sz="2800"/>
          </a:p>
          <a:p>
            <a:pPr lvl="1" eaLnBrk="1" hangingPunct="1"/>
            <a:r>
              <a:rPr lang="en-US" altLang="en-US" sz="2400"/>
              <a:t>PCA or cluster to see if natural clusters form or if data separates well</a:t>
            </a:r>
          </a:p>
          <a:p>
            <a:pPr lvl="1" eaLnBrk="1" hangingPunct="1"/>
            <a:r>
              <a:rPr lang="en-US" altLang="en-US" sz="2400"/>
              <a:t>Data is </a:t>
            </a:r>
            <a:r>
              <a:rPr lang="ja-JP" altLang="en-US" sz="2400"/>
              <a:t>“</a:t>
            </a:r>
            <a:r>
              <a:rPr lang="en-US" altLang="ja-JP" sz="2400"/>
              <a:t>unlabeled</a:t>
            </a:r>
            <a:r>
              <a:rPr lang="ja-JP" altLang="en-US" sz="2400"/>
              <a:t>”</a:t>
            </a:r>
            <a:r>
              <a:rPr lang="en-US" altLang="ja-JP" sz="2400"/>
              <a:t> (no prior knowledge)</a:t>
            </a:r>
          </a:p>
          <a:p>
            <a:pPr eaLnBrk="1" hangingPunct="1"/>
            <a:r>
              <a:rPr lang="en-US" altLang="en-US" sz="2800">
                <a:solidFill>
                  <a:srgbClr val="FC110E"/>
                </a:solidFill>
              </a:rPr>
              <a:t>Supervised Methods/Machine Learning</a:t>
            </a:r>
            <a:endParaRPr lang="en-US" altLang="en-US" sz="2800"/>
          </a:p>
          <a:p>
            <a:pPr lvl="1" eaLnBrk="1" hangingPunct="1"/>
            <a:r>
              <a:rPr lang="en-US" altLang="en-US" sz="2400"/>
              <a:t>Data is labeled (prior knowledge)</a:t>
            </a:r>
          </a:p>
          <a:p>
            <a:pPr lvl="1" eaLnBrk="1" hangingPunct="1"/>
            <a:r>
              <a:rPr lang="en-US" altLang="en-US" sz="2400"/>
              <a:t>Used to see if data can be classified</a:t>
            </a:r>
          </a:p>
          <a:p>
            <a:pPr lvl="1" eaLnBrk="1" hangingPunct="1"/>
            <a:r>
              <a:rPr lang="en-US" altLang="en-US" sz="2400"/>
              <a:t>Helps separate less obvious clusters or features</a:t>
            </a:r>
          </a:p>
          <a:p>
            <a:pPr eaLnBrk="1" hangingPunct="1"/>
            <a:r>
              <a:rPr lang="en-US" altLang="en-US" sz="2800">
                <a:solidFill>
                  <a:srgbClr val="FC110E"/>
                </a:solidFill>
              </a:rPr>
              <a:t>Statistical Significance</a:t>
            </a:r>
            <a:endParaRPr lang="en-US" altLang="en-US" sz="2800"/>
          </a:p>
          <a:p>
            <a:pPr lvl="1" eaLnBrk="1" hangingPunct="1"/>
            <a:r>
              <a:rPr lang="en-US" altLang="en-US" sz="2400"/>
              <a:t>Supervised methods </a:t>
            </a:r>
            <a:r>
              <a:rPr lang="en-US" altLang="en-US" sz="2400" u="sng"/>
              <a:t>always</a:t>
            </a:r>
            <a:r>
              <a:rPr lang="en-US" altLang="en-US" sz="2400"/>
              <a:t> generate clusters -- this can be very misleading</a:t>
            </a:r>
          </a:p>
          <a:p>
            <a:pPr lvl="1" eaLnBrk="1" hangingPunct="1"/>
            <a:r>
              <a:rPr lang="en-US" altLang="en-US" sz="2400"/>
              <a:t>Check if clusters are real by label permutation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2">
            <a:extLst>
              <a:ext uri="{FF2B5EF4-FFF2-40B4-BE49-F238E27FC236}">
                <a16:creationId xmlns:a16="http://schemas.microsoft.com/office/drawing/2014/main" id="{34022FC3-AC3C-F491-7A2F-3B437569ED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115888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Note of Caution</a:t>
            </a:r>
          </a:p>
        </p:txBody>
      </p:sp>
      <p:sp>
        <p:nvSpPr>
          <p:cNvPr id="129026" name="Rectangle 3">
            <a:extLst>
              <a:ext uri="{FF2B5EF4-FFF2-40B4-BE49-F238E27FC236}">
                <a16:creationId xmlns:a16="http://schemas.microsoft.com/office/drawing/2014/main" id="{52FC3B62-0515-AD9E-F027-9E8446C3226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39750" y="1219200"/>
            <a:ext cx="7918450" cy="4946650"/>
          </a:xfrm>
        </p:spPr>
        <p:txBody>
          <a:bodyPr/>
          <a:lstStyle/>
          <a:p>
            <a:pPr eaLnBrk="1" hangingPunct="1"/>
            <a:r>
              <a:rPr lang="en-US" altLang="en-US" sz="2400"/>
              <a:t>Supervised classification methods are powerful</a:t>
            </a:r>
          </a:p>
          <a:p>
            <a:pPr lvl="1" eaLnBrk="1" hangingPunct="1"/>
            <a:r>
              <a:rPr lang="en-US" altLang="en-US" sz="2000"/>
              <a:t>Learn from experience</a:t>
            </a:r>
          </a:p>
          <a:p>
            <a:pPr lvl="1" eaLnBrk="1" hangingPunct="1"/>
            <a:r>
              <a:rPr lang="en-US" altLang="en-US" sz="2000"/>
              <a:t>Generalize from previous examples</a:t>
            </a:r>
          </a:p>
          <a:p>
            <a:pPr lvl="1" eaLnBrk="1" hangingPunct="1"/>
            <a:r>
              <a:rPr lang="en-US" altLang="en-US" sz="2000"/>
              <a:t>Perform pattern recognition</a:t>
            </a:r>
          </a:p>
          <a:p>
            <a:pPr eaLnBrk="1" hangingPunct="1"/>
            <a:r>
              <a:rPr lang="en-US" altLang="en-US" sz="2400"/>
              <a:t>Too many people skip the PCA or clustering steps and jump straight to supervised methods</a:t>
            </a:r>
          </a:p>
          <a:p>
            <a:pPr eaLnBrk="1" hangingPunct="1"/>
            <a:r>
              <a:rPr lang="en-US" altLang="en-US" sz="2400"/>
              <a:t>Some get great separation and think the job is done - </a:t>
            </a:r>
            <a:r>
              <a:rPr lang="en-US" altLang="en-US" sz="2400" i="1">
                <a:solidFill>
                  <a:srgbClr val="FC110E"/>
                </a:solidFill>
              </a:rPr>
              <a:t>this is where the errors begin…</a:t>
            </a:r>
            <a:endParaRPr lang="en-US" altLang="en-US" sz="2400"/>
          </a:p>
          <a:p>
            <a:pPr eaLnBrk="1" hangingPunct="1"/>
            <a:r>
              <a:rPr lang="en-US" altLang="en-US" sz="2400"/>
              <a:t>Too many don</a:t>
            </a:r>
            <a:r>
              <a:rPr lang="en-CA" altLang="en-US" sz="2400"/>
              <a:t>’</a:t>
            </a:r>
            <a:r>
              <a:rPr lang="en-US" altLang="ja-JP" sz="2400"/>
              <a:t>t assess significance using permutation testing or cross validation</a:t>
            </a:r>
          </a:p>
          <a:p>
            <a:pPr eaLnBrk="1" hangingPunct="1"/>
            <a:r>
              <a:rPr lang="en-US" altLang="en-US" sz="2400"/>
              <a:t>If separation isn</a:t>
            </a:r>
            <a:r>
              <a:rPr lang="ja-JP" altLang="en-US" sz="2400"/>
              <a:t>’</a:t>
            </a:r>
            <a:r>
              <a:rPr lang="en-US" altLang="ja-JP" sz="2400"/>
              <a:t>t partially obvious by eye-balling your data, you may be treading on thin ice </a:t>
            </a:r>
            <a:endParaRPr lang="en-US" altLang="en-US" sz="2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>
            <a:extLst>
              <a:ext uri="{FF2B5EF4-FFF2-40B4-BE49-F238E27FC236}">
                <a16:creationId xmlns:a16="http://schemas.microsoft.com/office/drawing/2014/main" id="{A8F9959B-6124-2CCE-E99C-F135321F61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274638"/>
            <a:ext cx="8839200" cy="633412"/>
          </a:xfrm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Input &amp; Output  </a:t>
            </a:r>
          </a:p>
        </p:txBody>
      </p:sp>
      <p:sp>
        <p:nvSpPr>
          <p:cNvPr id="36866" name="Content Placeholder 2">
            <a:extLst>
              <a:ext uri="{FF2B5EF4-FFF2-40B4-BE49-F238E27FC236}">
                <a16:creationId xmlns:a16="http://schemas.microsoft.com/office/drawing/2014/main" id="{A3C3731B-E045-55B9-18E4-D75E95CCCF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38138" y="1196975"/>
            <a:ext cx="8482012" cy="5184775"/>
          </a:xfrm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Input: metabolomics data </a:t>
            </a:r>
          </a:p>
          <a:p>
            <a:pPr lvl="1"/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X: a table containing numerical values</a:t>
            </a:r>
          </a:p>
          <a:p>
            <a:pPr lvl="2"/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Concentrations, peak intensities </a:t>
            </a:r>
          </a:p>
          <a:p>
            <a:pPr lvl="1"/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Y: meta-data: data about data</a:t>
            </a:r>
          </a:p>
          <a:p>
            <a:pPr lvl="2"/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Class labels, experimental factors</a:t>
            </a:r>
          </a:p>
          <a:p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Output: useful information</a:t>
            </a:r>
          </a:p>
          <a:p>
            <a:pPr lvl="1"/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Significant features</a:t>
            </a:r>
          </a:p>
          <a:p>
            <a:pPr lvl="1"/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Clustering patterns</a:t>
            </a:r>
          </a:p>
          <a:p>
            <a:pPr lvl="1"/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Rules (for prediction)</a:t>
            </a:r>
          </a:p>
          <a:p>
            <a:pPr lvl="1"/>
            <a:r>
              <a:rPr lang="en-US" altLang="en-US">
                <a:latin typeface="Arial" panose="020B0604020202020204" pitchFamily="34" charset="0"/>
                <a:cs typeface="Calibri" panose="020F0502020204030204" pitchFamily="34" charset="0"/>
              </a:rPr>
              <a:t>Models </a:t>
            </a:r>
            <a:r>
              <a:rPr lang="is-IS" altLang="en-US">
                <a:latin typeface="Arial" panose="020B0604020202020204" pitchFamily="34" charset="0"/>
                <a:cs typeface="Calibri" panose="020F0502020204030204" pitchFamily="34" charset="0"/>
              </a:rPr>
              <a:t>…...</a:t>
            </a:r>
            <a:endParaRPr lang="en-US" altLang="en-US">
              <a:latin typeface="Arial" panose="020B0604020202020204" pitchFamily="34" charset="0"/>
              <a:cs typeface="Calibri" panose="020F0502020204030204" pitchFamily="34" charset="0"/>
            </a:endParaRPr>
          </a:p>
          <a:p>
            <a:pPr lvl="1"/>
            <a:endParaRPr lang="en-US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Title 1">
            <a:extLst>
              <a:ext uri="{FF2B5EF4-FFF2-40B4-BE49-F238E27FC236}">
                <a16:creationId xmlns:a16="http://schemas.microsoft.com/office/drawing/2014/main" id="{21568295-0ED0-7130-A240-3B239BE408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7213" y="536575"/>
            <a:ext cx="8035925" cy="746125"/>
          </a:xfrm>
        </p:spPr>
        <p:txBody>
          <a:bodyPr/>
          <a:lstStyle/>
          <a:p>
            <a:r>
              <a:rPr lang="en-US" altLang="en-US" sz="4400">
                <a:latin typeface="Calibri" panose="020F0502020204030204" pitchFamily="34" charset="0"/>
                <a:cs typeface="Calibri" panose="020F0502020204030204" pitchFamily="34" charset="0"/>
              </a:rPr>
              <a:t>Don’t forget - Biology &amp; Context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D74DB4-FD9E-7061-FAE3-5BDC4B39A5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32775" y="6443663"/>
            <a:ext cx="533400" cy="244475"/>
          </a:xfrm>
          <a:ln/>
        </p:spPr>
        <p:txBody>
          <a:bodyPr anchor="ctr">
            <a:normAutofit lnSpcReduction="10000"/>
          </a:bodyPr>
          <a:lstStyle>
            <a:defPPr>
              <a:defRPr lang="en-US"/>
            </a:defPPr>
            <a:lvl1pPr marL="0" algn="ctr" defTabSz="457200" rtl="0" eaLnBrk="1" latinLnBrk="0" hangingPunct="1">
              <a:defRPr kumimoji="0" sz="105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40359C2-1AE2-4902-A565-77E019DF7387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CA6AD70-EE8B-2B5E-55B3-649E77E4873C}"/>
              </a:ext>
            </a:extLst>
          </p:cNvPr>
          <p:cNvSpPr/>
          <p:nvPr/>
        </p:nvSpPr>
        <p:spPr>
          <a:xfrm>
            <a:off x="2417763" y="3043238"/>
            <a:ext cx="1452562" cy="1368425"/>
          </a:xfrm>
          <a:custGeom>
            <a:avLst/>
            <a:gdLst>
              <a:gd name="connsiteX0" fmla="*/ 0 w 1456182"/>
              <a:gd name="connsiteY0" fmla="*/ 242702 h 1456182"/>
              <a:gd name="connsiteX1" fmla="*/ 242702 w 1456182"/>
              <a:gd name="connsiteY1" fmla="*/ 0 h 1456182"/>
              <a:gd name="connsiteX2" fmla="*/ 1213480 w 1456182"/>
              <a:gd name="connsiteY2" fmla="*/ 0 h 1456182"/>
              <a:gd name="connsiteX3" fmla="*/ 1456182 w 1456182"/>
              <a:gd name="connsiteY3" fmla="*/ 242702 h 1456182"/>
              <a:gd name="connsiteX4" fmla="*/ 1456182 w 1456182"/>
              <a:gd name="connsiteY4" fmla="*/ 1213480 h 1456182"/>
              <a:gd name="connsiteX5" fmla="*/ 1213480 w 1456182"/>
              <a:gd name="connsiteY5" fmla="*/ 1456182 h 1456182"/>
              <a:gd name="connsiteX6" fmla="*/ 242702 w 1456182"/>
              <a:gd name="connsiteY6" fmla="*/ 1456182 h 1456182"/>
              <a:gd name="connsiteX7" fmla="*/ 0 w 1456182"/>
              <a:gd name="connsiteY7" fmla="*/ 1213480 h 1456182"/>
              <a:gd name="connsiteX8" fmla="*/ 0 w 1456182"/>
              <a:gd name="connsiteY8" fmla="*/ 242702 h 1456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6182" h="1456182">
                <a:moveTo>
                  <a:pt x="0" y="242702"/>
                </a:moveTo>
                <a:cubicBezTo>
                  <a:pt x="0" y="108661"/>
                  <a:pt x="108661" y="0"/>
                  <a:pt x="242702" y="0"/>
                </a:cubicBezTo>
                <a:lnTo>
                  <a:pt x="1213480" y="0"/>
                </a:lnTo>
                <a:cubicBezTo>
                  <a:pt x="1347521" y="0"/>
                  <a:pt x="1456182" y="108661"/>
                  <a:pt x="1456182" y="242702"/>
                </a:cubicBezTo>
                <a:lnTo>
                  <a:pt x="1456182" y="1213480"/>
                </a:lnTo>
                <a:cubicBezTo>
                  <a:pt x="1456182" y="1347521"/>
                  <a:pt x="1347521" y="1456182"/>
                  <a:pt x="1213480" y="1456182"/>
                </a:cubicBezTo>
                <a:lnTo>
                  <a:pt x="242702" y="1456182"/>
                </a:lnTo>
                <a:cubicBezTo>
                  <a:pt x="108661" y="1456182"/>
                  <a:pt x="0" y="1347521"/>
                  <a:pt x="0" y="1213480"/>
                </a:cubicBezTo>
                <a:lnTo>
                  <a:pt x="0" y="24270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54099" tIns="54099" rIns="54099" bIns="54099" spcCol="1270" anchor="ctr"/>
          <a:lstStyle/>
          <a:p>
            <a:pPr algn="ctr" defTabSz="281285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1050" dirty="0"/>
              <a:t>Data Summary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7EFA15A2-9682-5E29-AEC0-E44D6CBB9A4E}"/>
              </a:ext>
            </a:extLst>
          </p:cNvPr>
          <p:cNvSpPr/>
          <p:nvPr/>
        </p:nvSpPr>
        <p:spPr>
          <a:xfrm>
            <a:off x="5472113" y="3038475"/>
            <a:ext cx="1452562" cy="1368425"/>
          </a:xfrm>
          <a:custGeom>
            <a:avLst/>
            <a:gdLst>
              <a:gd name="connsiteX0" fmla="*/ 0 w 1456182"/>
              <a:gd name="connsiteY0" fmla="*/ 242702 h 1456182"/>
              <a:gd name="connsiteX1" fmla="*/ 242702 w 1456182"/>
              <a:gd name="connsiteY1" fmla="*/ 0 h 1456182"/>
              <a:gd name="connsiteX2" fmla="*/ 1213480 w 1456182"/>
              <a:gd name="connsiteY2" fmla="*/ 0 h 1456182"/>
              <a:gd name="connsiteX3" fmla="*/ 1456182 w 1456182"/>
              <a:gd name="connsiteY3" fmla="*/ 242702 h 1456182"/>
              <a:gd name="connsiteX4" fmla="*/ 1456182 w 1456182"/>
              <a:gd name="connsiteY4" fmla="*/ 1213480 h 1456182"/>
              <a:gd name="connsiteX5" fmla="*/ 1213480 w 1456182"/>
              <a:gd name="connsiteY5" fmla="*/ 1456182 h 1456182"/>
              <a:gd name="connsiteX6" fmla="*/ 242702 w 1456182"/>
              <a:gd name="connsiteY6" fmla="*/ 1456182 h 1456182"/>
              <a:gd name="connsiteX7" fmla="*/ 0 w 1456182"/>
              <a:gd name="connsiteY7" fmla="*/ 1213480 h 1456182"/>
              <a:gd name="connsiteX8" fmla="*/ 0 w 1456182"/>
              <a:gd name="connsiteY8" fmla="*/ 242702 h 1456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6182" h="1456182">
                <a:moveTo>
                  <a:pt x="0" y="242702"/>
                </a:moveTo>
                <a:cubicBezTo>
                  <a:pt x="0" y="108661"/>
                  <a:pt x="108661" y="0"/>
                  <a:pt x="242702" y="0"/>
                </a:cubicBezTo>
                <a:lnTo>
                  <a:pt x="1213480" y="0"/>
                </a:lnTo>
                <a:cubicBezTo>
                  <a:pt x="1347521" y="0"/>
                  <a:pt x="1456182" y="108661"/>
                  <a:pt x="1456182" y="242702"/>
                </a:cubicBezTo>
                <a:lnTo>
                  <a:pt x="1456182" y="1213480"/>
                </a:lnTo>
                <a:cubicBezTo>
                  <a:pt x="1456182" y="1347521"/>
                  <a:pt x="1347521" y="1456182"/>
                  <a:pt x="1213480" y="1456182"/>
                </a:cubicBezTo>
                <a:lnTo>
                  <a:pt x="242702" y="1456182"/>
                </a:lnTo>
                <a:cubicBezTo>
                  <a:pt x="108661" y="1456182"/>
                  <a:pt x="0" y="1347521"/>
                  <a:pt x="0" y="1213480"/>
                </a:cubicBezTo>
                <a:lnTo>
                  <a:pt x="0" y="242702"/>
                </a:lnTo>
                <a:close/>
              </a:path>
            </a:pathLst>
          </a:cu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54099" tIns="54099" rIns="54099" bIns="54099" spcCol="1270" anchor="ctr"/>
          <a:lstStyle/>
          <a:p>
            <a:pPr algn="ctr" defTabSz="281285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1050" dirty="0">
                <a:solidFill>
                  <a:schemeClr val="accent2"/>
                </a:solidFill>
              </a:rPr>
              <a:t>Domain Knowledge</a:t>
            </a:r>
          </a:p>
        </p:txBody>
      </p:sp>
      <p:grpSp>
        <p:nvGrpSpPr>
          <p:cNvPr id="131077" name="Group 26">
            <a:extLst>
              <a:ext uri="{FF2B5EF4-FFF2-40B4-BE49-F238E27FC236}">
                <a16:creationId xmlns:a16="http://schemas.microsoft.com/office/drawing/2014/main" id="{C0CFA085-9A0A-EF37-D52D-FEAC33798EF8}"/>
              </a:ext>
            </a:extLst>
          </p:cNvPr>
          <p:cNvGrpSpPr>
            <a:grpSpLocks/>
          </p:cNvGrpSpPr>
          <p:nvPr/>
        </p:nvGrpSpPr>
        <p:grpSpPr bwMode="auto">
          <a:xfrm>
            <a:off x="776288" y="2479675"/>
            <a:ext cx="1079500" cy="2479675"/>
            <a:chOff x="12330" y="1862833"/>
            <a:chExt cx="1269957" cy="3659687"/>
          </a:xfrm>
        </p:grpSpPr>
        <p:sp>
          <p:nvSpPr>
            <p:cNvPr id="20" name="Delay 19">
              <a:extLst>
                <a:ext uri="{FF2B5EF4-FFF2-40B4-BE49-F238E27FC236}">
                  <a16:creationId xmlns:a16="http://schemas.microsoft.com/office/drawing/2014/main" id="{F6B49B6D-D00B-76D1-39A2-F3CF8E7DE7ED}"/>
                </a:ext>
              </a:extLst>
            </p:cNvPr>
            <p:cNvSpPr/>
            <p:nvPr/>
          </p:nvSpPr>
          <p:spPr>
            <a:xfrm>
              <a:off x="12330" y="1862833"/>
              <a:ext cx="1269957" cy="3659687"/>
            </a:xfrm>
            <a:prstGeom prst="flowChartDelay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576ED7B-75C3-AC0D-75EB-D22BA83E2D75}"/>
                </a:ext>
              </a:extLst>
            </p:cNvPr>
            <p:cNvSpPr txBox="1"/>
            <p:nvPr/>
          </p:nvSpPr>
          <p:spPr>
            <a:xfrm rot="5400000">
              <a:off x="-858071" y="3537413"/>
              <a:ext cx="2900571" cy="42767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350" dirty="0"/>
                <a:t>The Big Data</a:t>
              </a:r>
            </a:p>
          </p:txBody>
        </p:sp>
      </p:grpSp>
      <p:grpSp>
        <p:nvGrpSpPr>
          <p:cNvPr id="131078" name="Group 27">
            <a:extLst>
              <a:ext uri="{FF2B5EF4-FFF2-40B4-BE49-F238E27FC236}">
                <a16:creationId xmlns:a16="http://schemas.microsoft.com/office/drawing/2014/main" id="{087F43A9-6583-4CF1-AF3F-750976E19D36}"/>
              </a:ext>
            </a:extLst>
          </p:cNvPr>
          <p:cNvGrpSpPr>
            <a:grpSpLocks/>
          </p:cNvGrpSpPr>
          <p:nvPr/>
        </p:nvGrpSpPr>
        <p:grpSpPr bwMode="auto">
          <a:xfrm>
            <a:off x="7497763" y="2312988"/>
            <a:ext cx="1035050" cy="2655887"/>
            <a:chOff x="7872541" y="1599284"/>
            <a:chExt cx="1269957" cy="3659687"/>
          </a:xfrm>
        </p:grpSpPr>
        <p:sp>
          <p:nvSpPr>
            <p:cNvPr id="22" name="Delay 21">
              <a:extLst>
                <a:ext uri="{FF2B5EF4-FFF2-40B4-BE49-F238E27FC236}">
                  <a16:creationId xmlns:a16="http://schemas.microsoft.com/office/drawing/2014/main" id="{285F8F9E-0C28-111E-A0B6-17F72E374CC0}"/>
                </a:ext>
              </a:extLst>
            </p:cNvPr>
            <p:cNvSpPr/>
            <p:nvPr/>
          </p:nvSpPr>
          <p:spPr>
            <a:xfrm rot="10800000">
              <a:off x="7872541" y="1599284"/>
              <a:ext cx="1269957" cy="3659687"/>
            </a:xfrm>
            <a:prstGeom prst="flowChartDelay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FF81610-4E05-1C03-3085-A137F775A4CB}"/>
                </a:ext>
              </a:extLst>
            </p:cNvPr>
            <p:cNvSpPr txBox="1"/>
            <p:nvPr/>
          </p:nvSpPr>
          <p:spPr>
            <a:xfrm rot="5400000">
              <a:off x="7186360" y="3315481"/>
              <a:ext cx="2889687" cy="44604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350" dirty="0"/>
                <a:t>What we know</a:t>
              </a:r>
            </a:p>
          </p:txBody>
        </p:sp>
      </p:grpSp>
      <p:sp>
        <p:nvSpPr>
          <p:cNvPr id="24" name="Striped Right Arrow 23">
            <a:extLst>
              <a:ext uri="{FF2B5EF4-FFF2-40B4-BE49-F238E27FC236}">
                <a16:creationId xmlns:a16="http://schemas.microsoft.com/office/drawing/2014/main" id="{3C4D5A92-E080-EF44-FE50-8226A02F5051}"/>
              </a:ext>
            </a:extLst>
          </p:cNvPr>
          <p:cNvSpPr/>
          <p:nvPr/>
        </p:nvSpPr>
        <p:spPr>
          <a:xfrm>
            <a:off x="1885950" y="3522663"/>
            <a:ext cx="384175" cy="398462"/>
          </a:xfrm>
          <a:prstGeom prst="striped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25" name="Striped Right Arrow 24">
            <a:extLst>
              <a:ext uri="{FF2B5EF4-FFF2-40B4-BE49-F238E27FC236}">
                <a16:creationId xmlns:a16="http://schemas.microsoft.com/office/drawing/2014/main" id="{F959B6E0-04D8-9FCD-5B36-935C140C2A38}"/>
              </a:ext>
            </a:extLst>
          </p:cNvPr>
          <p:cNvSpPr/>
          <p:nvPr/>
        </p:nvSpPr>
        <p:spPr>
          <a:xfrm rot="10800000">
            <a:off x="7070725" y="3468688"/>
            <a:ext cx="384175" cy="398462"/>
          </a:xfrm>
          <a:prstGeom prst="striped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pic>
        <p:nvPicPr>
          <p:cNvPr id="131081" name="Picture 3">
            <a:extLst>
              <a:ext uri="{FF2B5EF4-FFF2-40B4-BE49-F238E27FC236}">
                <a16:creationId xmlns:a16="http://schemas.microsoft.com/office/drawing/2014/main" id="{56C6489A-E904-BB72-2BF6-4975850E5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725" y="3097213"/>
            <a:ext cx="981075" cy="130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1A3CCE5-A006-A97F-B876-F68B43A8DE4E}"/>
              </a:ext>
            </a:extLst>
          </p:cNvPr>
          <p:cNvSpPr/>
          <p:nvPr/>
        </p:nvSpPr>
        <p:spPr>
          <a:xfrm>
            <a:off x="2292350" y="2205038"/>
            <a:ext cx="4768850" cy="310991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803B44-C976-872A-12EC-3AF358CB63BF}"/>
              </a:ext>
            </a:extLst>
          </p:cNvPr>
          <p:cNvSpPr/>
          <p:nvPr/>
        </p:nvSpPr>
        <p:spPr>
          <a:xfrm>
            <a:off x="2481263" y="4557713"/>
            <a:ext cx="4445000" cy="277812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CA" sz="1200" dirty="0">
                <a:solidFill>
                  <a:schemeClr val="accent2"/>
                </a:solidFill>
              </a:rPr>
              <a:t>Visualization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7F35A1F-04F4-88B5-E86D-217F0877B7D4}"/>
              </a:ext>
            </a:extLst>
          </p:cNvPr>
          <p:cNvSpPr/>
          <p:nvPr/>
        </p:nvSpPr>
        <p:spPr>
          <a:xfrm>
            <a:off x="2484438" y="2579688"/>
            <a:ext cx="4443412" cy="27781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CA" sz="1200" dirty="0">
                <a:solidFill>
                  <a:schemeClr val="accent2"/>
                </a:solidFill>
              </a:rPr>
              <a:t>Statistics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7646</TotalTime>
  <Words>3465</Words>
  <Application>Microsoft Office PowerPoint</Application>
  <PresentationFormat>Presentación en pantalla (4:3)</PresentationFormat>
  <Paragraphs>606</Paragraphs>
  <Slides>90</Slides>
  <Notes>21</Notes>
  <HiddenSlides>0</HiddenSlides>
  <MMClips>0</MMClips>
  <ScaleCrop>false</ScaleCrop>
  <HeadingPairs>
    <vt:vector size="8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3</vt:i4>
      </vt:variant>
      <vt:variant>
        <vt:lpstr>Títulos de diapositiva</vt:lpstr>
      </vt:variant>
      <vt:variant>
        <vt:i4>90</vt:i4>
      </vt:variant>
    </vt:vector>
  </HeadingPairs>
  <TitlesOfParts>
    <vt:vector size="101" baseType="lpstr">
      <vt:lpstr>Arial</vt:lpstr>
      <vt:lpstr>ＭＳ Ｐゴシック</vt:lpstr>
      <vt:lpstr>Calibri</vt:lpstr>
      <vt:lpstr>Helvetica</vt:lpstr>
      <vt:lpstr>Times New Roman</vt:lpstr>
      <vt:lpstr>Wingdings</vt:lpstr>
      <vt:lpstr>Symbol</vt:lpstr>
      <vt:lpstr>Blank Presentation</vt:lpstr>
      <vt:lpstr>Microsoft Equation</vt:lpstr>
      <vt:lpstr>CorelPhotoPaint.Image.7</vt:lpstr>
      <vt:lpstr>Equation</vt:lpstr>
      <vt:lpstr>Canadian Bioinformatics Workshops</vt:lpstr>
      <vt:lpstr>Presentación de PowerPoint</vt:lpstr>
      <vt:lpstr>Presentación de PowerPoint</vt:lpstr>
      <vt:lpstr>Yesterday</vt:lpstr>
      <vt:lpstr>Today</vt:lpstr>
      <vt:lpstr>Learning Objectives</vt:lpstr>
      <vt:lpstr>Omics Data Analysis (in a nutshell)</vt:lpstr>
      <vt:lpstr>General Steps in Statistical Analysis</vt:lpstr>
      <vt:lpstr>Input &amp; Output  </vt:lpstr>
      <vt:lpstr>X: Quantitative Data </vt:lpstr>
      <vt:lpstr>Y: Meta Data (data about X)</vt:lpstr>
      <vt:lpstr>Put Together (X+Y)</vt:lpstr>
      <vt:lpstr>Common Terms</vt:lpstr>
      <vt:lpstr>How Do We Describe the Data?</vt:lpstr>
      <vt:lpstr>Box-and-whisker plot</vt:lpstr>
      <vt:lpstr>Mean vs. Variance</vt:lpstr>
      <vt:lpstr>Normal Distribution</vt:lpstr>
      <vt:lpstr>A Bell Curve</vt:lpstr>
      <vt:lpstr>Other Distributions are Common</vt:lpstr>
      <vt:lpstr>Data Normalization</vt:lpstr>
      <vt:lpstr>Log Transformation</vt:lpstr>
      <vt:lpstr>Log Transformation (Real Data)</vt:lpstr>
      <vt:lpstr>Data Normalization in MetaboAnalyst</vt:lpstr>
      <vt:lpstr>Workflow of Omics Analysis</vt:lpstr>
      <vt:lpstr>Understanding P values</vt:lpstr>
      <vt:lpstr>Uncertainties in Parameter Estimation</vt:lpstr>
      <vt:lpstr>From Samples to Population</vt:lpstr>
      <vt:lpstr>P values </vt:lpstr>
      <vt:lpstr>Distribution is known</vt:lpstr>
      <vt:lpstr>Empirical P-values</vt:lpstr>
      <vt:lpstr>Basic Principle</vt:lpstr>
      <vt:lpstr>A Simple Example</vt:lpstr>
      <vt:lpstr>Permutation One</vt:lpstr>
      <vt:lpstr>Permutations</vt:lpstr>
      <vt:lpstr>Compute Empirical P-value</vt:lpstr>
      <vt:lpstr>General Advantages</vt:lpstr>
      <vt:lpstr>Multiple Testing Issues</vt:lpstr>
      <vt:lpstr>Multiple Testing Issues</vt:lpstr>
      <vt:lpstr>Multiple Testing Correction (I) </vt:lpstr>
      <vt:lpstr>High-dimensional Data</vt:lpstr>
      <vt:lpstr>Machine Learning &amp; Multivariate Statistics</vt:lpstr>
      <vt:lpstr>The Challenges</vt:lpstr>
      <vt:lpstr>The Practice </vt:lpstr>
      <vt:lpstr>Key Areas in Data Science</vt:lpstr>
      <vt:lpstr>Pattern Recognition / Machine Learning</vt:lpstr>
      <vt:lpstr>Unsupervised Learning Methods for High-dimensional Data</vt:lpstr>
      <vt:lpstr>Clustering</vt:lpstr>
      <vt:lpstr>Two Common Clustering Algorithms</vt:lpstr>
      <vt:lpstr>Hierarchical Clustering</vt:lpstr>
      <vt:lpstr>Key Parameters</vt:lpstr>
      <vt:lpstr>K-means clustering</vt:lpstr>
      <vt:lpstr>K-means Clustering</vt:lpstr>
      <vt:lpstr>Similarity Measurements</vt:lpstr>
      <vt:lpstr>Similarity Measurements</vt:lpstr>
      <vt:lpstr>Presentación de PowerPoint</vt:lpstr>
      <vt:lpstr>Presentación de PowerPoint</vt:lpstr>
      <vt:lpstr>Presentación de PowerPoint</vt:lpstr>
      <vt:lpstr>Hierarchical Clustering &amp; Heatmaps</vt:lpstr>
      <vt:lpstr>Principal Component Analysis (PCA)</vt:lpstr>
      <vt:lpstr>Visualizing PCA</vt:lpstr>
      <vt:lpstr>PCA - The Details</vt:lpstr>
      <vt:lpstr>Principal Components Analysis On:</vt:lpstr>
      <vt:lpstr>Widely Used in Metabolomics</vt:lpstr>
      <vt:lpstr>PCA Loadings Plot</vt:lpstr>
      <vt:lpstr>Scores &amp; Loadings</vt:lpstr>
      <vt:lpstr>PCA Summary</vt:lpstr>
      <vt:lpstr>PLS-DA</vt:lpstr>
      <vt:lpstr>PCA   vs.   PLS-DA </vt:lpstr>
      <vt:lpstr>Use PLS-DA with Caution</vt:lpstr>
      <vt:lpstr>Overfitting</vt:lpstr>
      <vt:lpstr>Cross Validations</vt:lpstr>
      <vt:lpstr>Common Splitting Strategies</vt:lpstr>
      <vt:lpstr>Components and Features</vt:lpstr>
      <vt:lpstr>Permutation Tests</vt:lpstr>
      <vt:lpstr>Compute Empirical P-values</vt:lpstr>
      <vt:lpstr>PLS-DA (Variance &amp; Covariance)</vt:lpstr>
      <vt:lpstr>PLS-DA (R2 &amp; Q2)</vt:lpstr>
      <vt:lpstr>PLS-DA VIP Score</vt:lpstr>
      <vt:lpstr>VIP Plots</vt:lpstr>
      <vt:lpstr>Presentación de PowerPoint</vt:lpstr>
      <vt:lpstr>Evaluating Performance</vt:lpstr>
      <vt:lpstr>An Example</vt:lpstr>
      <vt:lpstr>ROC Curves</vt:lpstr>
      <vt:lpstr>ROC Curve</vt:lpstr>
      <vt:lpstr>Area Under ROC Curve (AUC) </vt:lpstr>
      <vt:lpstr>Area Under ROC Curve (AUC) </vt:lpstr>
      <vt:lpstr>Other Supervised Classification Methods</vt:lpstr>
      <vt:lpstr>Data Analysis Progression</vt:lpstr>
      <vt:lpstr>Note of Caution</vt:lpstr>
      <vt:lpstr>Don’t forget - Biology &amp; Context</vt:lpstr>
    </vt:vector>
  </TitlesOfParts>
  <Company>David Wishart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Wishart</dc:creator>
  <cp:lastModifiedBy>Alejandro</cp:lastModifiedBy>
  <cp:revision>157</cp:revision>
  <dcterms:created xsi:type="dcterms:W3CDTF">2013-06-27T03:35:40Z</dcterms:created>
  <dcterms:modified xsi:type="dcterms:W3CDTF">2024-06-12T19:53:54Z</dcterms:modified>
</cp:coreProperties>
</file>